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307" r:id="rId3"/>
    <p:sldId id="309" r:id="rId4"/>
    <p:sldId id="311" r:id="rId5"/>
    <p:sldId id="312" r:id="rId6"/>
    <p:sldId id="341" r:id="rId7"/>
    <p:sldId id="342" r:id="rId8"/>
    <p:sldId id="318" r:id="rId9"/>
    <p:sldId id="319" r:id="rId10"/>
    <p:sldId id="317" r:id="rId11"/>
    <p:sldId id="325" r:id="rId12"/>
    <p:sldId id="314" r:id="rId13"/>
    <p:sldId id="328" r:id="rId14"/>
    <p:sldId id="329" r:id="rId15"/>
    <p:sldId id="320" r:id="rId16"/>
    <p:sldId id="321" r:id="rId17"/>
    <p:sldId id="322" r:id="rId18"/>
    <p:sldId id="323" r:id="rId19"/>
    <p:sldId id="324" r:id="rId20"/>
    <p:sldId id="332" r:id="rId21"/>
    <p:sldId id="333" r:id="rId22"/>
    <p:sldId id="334" r:id="rId23"/>
    <p:sldId id="335" r:id="rId24"/>
    <p:sldId id="336" r:id="rId25"/>
    <p:sldId id="337" r:id="rId26"/>
    <p:sldId id="340" r:id="rId27"/>
    <p:sldId id="338" r:id="rId28"/>
    <p:sldId id="339" r:id="rId29"/>
    <p:sldId id="315" r:id="rId30"/>
    <p:sldId id="326" r:id="rId31"/>
    <p:sldId id="330" r:id="rId32"/>
    <p:sldId id="316" r:id="rId33"/>
    <p:sldId id="343" r:id="rId34"/>
    <p:sldId id="263" r:id="rId35"/>
  </p:sldIdLst>
  <p:sldSz cx="12192000" cy="6858000"/>
  <p:notesSz cx="6858000" cy="9144000"/>
  <p:defaultTextStyle>
    <a:defPPr rtl="0"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184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5659A35A-B45A-471D-8798-A1F6346609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86CDBCFF-DB1C-4148-AE10-0009F0ABF6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8CA323F-9D0D-4E47-93A2-63128E60FDBD}" type="datetime1">
              <a:rPr lang="el-GR" smtClean="0"/>
              <a:t>11/5/2022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E624F19-BD09-4F8A-BEC3-5B4EC46FBB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76897F4-4C0C-4FAD-84FC-2E65224389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4D6EF6-E2EF-452B-A550-B4BEBF67A7A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24847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noProof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1575AA-57C1-4C9F-B1AC-F052ED6D374B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l-GR" noProof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-GR" noProof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/>
              <a:t>Δεύτερου επιπέδου</a:t>
            </a:r>
          </a:p>
          <a:p>
            <a:pPr lvl="2" rtl="0"/>
            <a:r>
              <a:rPr lang="el-GR" noProof="0"/>
              <a:t>Τρίτου επιπέδου</a:t>
            </a:r>
          </a:p>
          <a:p>
            <a:pPr lvl="3" rtl="0"/>
            <a:r>
              <a:rPr lang="el-GR" noProof="0"/>
              <a:t>Τέταρτου επιπέδου</a:t>
            </a:r>
          </a:p>
          <a:p>
            <a:pPr lvl="4" rtl="0"/>
            <a:r>
              <a:rPr lang="el-GR" noProof="0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noProof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853816F-A1CF-4485-B308-1B9F14B36EAD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726839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853816F-A1CF-4485-B308-1B9F14B36EAD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0007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093287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3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941766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4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630824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5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681600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6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027401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7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4286139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8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331104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9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269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10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33292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11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668154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12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779768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13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644190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14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3828657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15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305465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16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746585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17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090932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18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619355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19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828736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20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5664581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21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838181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22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233276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23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6649534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24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8610129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25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42664913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26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5567903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27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3514805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28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6091945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29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5640673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30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5374846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31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0538677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32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40830421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noProof="0" smtClean="0"/>
              <a:t>33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5676280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53816F-A1CF-4485-B308-1B9F14B36EAD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5859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80C5E7-B1A1-4648-89D2-17B0F1E7F5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D140298-3E00-4E73-B947-697E69282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l-GR" noProof="0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6BB99EB-0E86-4FEA-A9C4-501D4E75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9C392C-1CB6-4F3F-BD67-E05987FA5A64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731F536-58DF-4935-AE3B-7A08C031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E995127-BE30-42B7-9BE5-B83CC6A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00975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AAE108-9C7F-4CDC-AD71-B576580A19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A103746-779A-435F-995A-5BF82C86C297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984E866-B322-455F-AC32-8C164B8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227C89-33EB-46FE-A00C-188381EF40B5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C0D61E0-F80F-48E7-A817-F1CECBE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BF34AFC-4299-43F1-A312-79EF0102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55274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1E1D3E-E4B6-4EAA-BFB4-25A0557A6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F7E0856-45A8-4EAD-A9D6-8A993968A1A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0EEBE1-2BAF-4C94-8403-6E8454F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12D3ED-D30B-4964-A86F-0FCEA478A74D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3358F46-E931-4D79-94A5-037AFD07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5130D95-EF5F-4A0A-93BD-73AEE2C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60125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BABEC0-6253-4360-B586-B9D20933DE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946E20B-8661-4C60-84FB-4892E8B486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132BE45-79E4-479B-BD2F-46CCB0BEE62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589105E-DF25-4F38-BDE2-9B00C2C4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9834C2-AC0E-4734-92CE-AB5B4FB3F271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1D9C4A8-7467-4BAD-98A2-0B63CAC1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BC5C5C0-08E4-4F7B-9E80-8925539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43840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7FF641-A5CC-4263-A394-2112D623A8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24D6865-C632-473C-AEC8-8D3F71562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9FDBD19-4D33-4F6A-9938-6A04B3888EC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51697E46-CE4D-480E-A997-2B53B2DF55B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B8B7E36-823F-4FD4-B826-E450A124800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8DBB3B14-C886-4F84-9FD5-11C8320E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E083E8-AC6E-43E6-B07C-664AC97EE0E3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F9AF591-4BBF-4BF2-9EF7-F8B114DF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352B1A04-B244-4AE3-8997-9B075B10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1104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5408F1-BB29-4C6F-91C9-653A730BE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F54FEF9-8D09-4091-BE99-B6264EBD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164FC1-FC81-49E8-83D6-C0A55330744C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B5F49AA-83D5-4063-9CDE-AA776304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2A2B27C-3C99-4208-B425-775413C5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6140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42A62B2-A6D1-4A6F-8B20-80606F47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F30841-ACF4-43AB-AC3D-DE3465B48B56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02E4958-7A46-4331-B2D8-2C31D8FC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5C8548B-339B-46B2-BF01-1EE3DDC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91466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EF408F-8083-4F07-9628-074C7AFE4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0477E0-A333-439D-A531-30B39A81346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l-GR" noProof="0"/>
              <a:t>Στυλ υποδείγματος κειμένου</a:t>
            </a:r>
          </a:p>
          <a:p>
            <a:pPr lvl="1" rtl="0"/>
            <a:r>
              <a:rPr lang="el-GR" noProof="0"/>
              <a:t>Δεύτερου επιπέδου</a:t>
            </a:r>
          </a:p>
          <a:p>
            <a:pPr lvl="2" rtl="0"/>
            <a:r>
              <a:rPr lang="el-GR" noProof="0"/>
              <a:t>Τρίτου επιπέδου</a:t>
            </a:r>
          </a:p>
          <a:p>
            <a:pPr lvl="3" rtl="0"/>
            <a:r>
              <a:rPr lang="el-GR" noProof="0"/>
              <a:t>Τέταρτου επιπέδου</a:t>
            </a:r>
          </a:p>
          <a:p>
            <a:pPr lvl="4" rtl="0"/>
            <a:r>
              <a:rPr lang="el-GR" noProof="0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5D59501-D187-414C-AACE-F838720036C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235F890-BB8A-49E1-880A-924FD6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93BF1A-E4F5-4B1C-B379-2888AA8F790D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CA38FE-429A-41E7-942D-ECCE639D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401D9BC-0038-4041-AE2C-657BF99D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2875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956CFD-7F35-482C-A50F-B3D43ACB0A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7FD7F3EF-0FE9-46C4-A116-5DA6E26B0D5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0"/>
              <a:t>Κάντε κλικ στο εικονίδιο για να προσθέσετε μια εικόνα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10B4041-0F17-42D8-AF16-AB099A39FF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" dirty="0"/>
              <a:t>Κάντε κλικ για επεξεργασία των στυλ κειμένου του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BAF67FF-F8F1-4B22-A471-9317ED3A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08FEF7-C2EE-47A7-B3EF-8484FF74A029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73D6993-98F8-4234-B24A-02D4DB41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2A34037-0E7D-4379-ACA0-98611B2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939197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645B175-C851-453B-B2A0-9A5CFCAD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l-GR" noProof="0"/>
              <a:t>Κάντε κλικ για να επεξεργαστείτε το 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E65F4A2-0E4F-4E49-A0BF-BEEC72203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l-GR" noProof="0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0"/>
              <a:t>Δεύτερου επιπέδου</a:t>
            </a:r>
          </a:p>
          <a:p>
            <a:pPr lvl="2" rtl="0"/>
            <a:r>
              <a:rPr lang="el-GR" noProof="0"/>
              <a:t>Τρίτου επιπέδου</a:t>
            </a:r>
          </a:p>
          <a:p>
            <a:pPr lvl="3" rtl="0"/>
            <a:r>
              <a:rPr lang="el-GR" noProof="0"/>
              <a:t>Τέταρτου επιπέδου</a:t>
            </a:r>
          </a:p>
          <a:p>
            <a:pPr lvl="4" rtl="0"/>
            <a:r>
              <a:rPr lang="el-GR" noProof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328AA27-3F13-4BFD-B949-21CF319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7E920ED-75B0-424A-9AC6-86E17A0CA23F}" type="datetime1">
              <a:rPr lang="el-GR" noProof="0" smtClean="0"/>
              <a:t>11/5/2022</a:t>
            </a:fld>
            <a:endParaRPr lang="el-GR" noProof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EEE99A2-0FED-42D4-9FBD-08CC1C3F8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l-GR" noProof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2468D4-5440-4CE2-BAB3-61D83F628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CEC5C30-0B3A-4B13-ADDD-7C63C8AA921B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412203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p.edu.gr/el/trapeza-thematon-arxiki-selid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rapeza.iep.edu.gr/public/subjects.ph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ep.edu.gr/el/trapeza-thematon-arxiki-selida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trapeza.iep.edu.gr/schools/" TargetMode="External"/><Relationship Id="rId4" Type="http://schemas.openxmlformats.org/officeDocument/2006/relationships/hyperlink" Target="http://www.iep.edu.gr/images/trapeza/odigies/%CE%BF%CE%B4%CE%B7%CE%B3%CE%AF%CE%B5%CF%82%20%CE%B1%CE%BD%CE%AC%CF%81%CF%84%CE%B7%CF%83%CE%B7%CF%82%20%CF%80%CF%81%CE%BF%CE%B3%CF%81%CE%AC%CE%BC%CE%BC%CE%B1%CF%84%CE%BF%CF%82%20%CE%BA%CE%B1%CE%B9%20%CE%BA%CE%BB%CE%AE%CF%81%CF%89%CF%83%CE%B7%CF%82%202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favita.gr/ekpaideysi/379063_trapeza-thematon-tropopoiisi-gia-tis-proagogikes-exetaseis-ton-lykeion-gel-epal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2365" y="275459"/>
            <a:ext cx="10825436" cy="922918"/>
          </a:xfrm>
        </p:spPr>
        <p:txBody>
          <a:bodyPr rtlCol="0">
            <a:noAutofit/>
          </a:bodyPr>
          <a:lstStyle/>
          <a:p>
            <a:pPr rtl="0"/>
            <a:br>
              <a:rPr lang="en-US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l-GR" sz="3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Τράπεζα Θεμάτων Διαβαθμισμένης Δυσκολίας</a:t>
            </a:r>
            <a:br>
              <a:rPr lang="el-GR" sz="3200" b="1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l-GR" sz="3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Τ.Θ.Δ.Δ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05F6415-1E7C-453D-B6B7-DBF76BDA6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2245" y="5990978"/>
            <a:ext cx="4280903" cy="1183125"/>
          </a:xfrm>
        </p:spPr>
        <p:txBody>
          <a:bodyPr rtlCol="0">
            <a:normAutofit/>
          </a:bodyPr>
          <a:lstStyle/>
          <a:p>
            <a:pPr rtl="0"/>
            <a:r>
              <a:rPr lang="el-G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Νικολαΐδης Δημήτριος</a:t>
            </a:r>
          </a:p>
          <a:p>
            <a:pPr rtl="0"/>
            <a:r>
              <a:rPr lang="el-GR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ΣΕΕ ΠΕ 82</a:t>
            </a:r>
          </a:p>
        </p:txBody>
      </p:sp>
      <p:sp>
        <p:nvSpPr>
          <p:cNvPr id="14" name="Τίτλος 1">
            <a:extLst>
              <a:ext uri="{FF2B5EF4-FFF2-40B4-BE49-F238E27FC236}">
                <a16:creationId xmlns:a16="http://schemas.microsoft.com/office/drawing/2014/main" id="{1A0E9774-FEC7-4EE0-951C-62C02EDDF273}"/>
              </a:ext>
            </a:extLst>
          </p:cNvPr>
          <p:cNvSpPr txBox="1">
            <a:spLocks/>
          </p:cNvSpPr>
          <p:nvPr/>
        </p:nvSpPr>
        <p:spPr>
          <a:xfrm>
            <a:off x="471044" y="1718352"/>
            <a:ext cx="10012319" cy="16118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Επιμορφωτική δράση των εκπαιδευτικών ΠΕ82 </a:t>
            </a:r>
          </a:p>
          <a:p>
            <a:r>
              <a:rPr lang="el-GR" sz="3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του Τομέα Μηχανολογίας ΕΠΑΛ σχετικά με την προετοιμασία για την Τράπεζα Θεμάτων.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8F7BA72-5FF1-06B6-8D32-3C4581FD4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89272">
            <a:off x="561721" y="3708431"/>
            <a:ext cx="1686160" cy="2219635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5C692AF1-5FD2-0035-63A4-4A4880E21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21842">
            <a:off x="8652801" y="4613431"/>
            <a:ext cx="1981477" cy="409632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494D16C-8F08-ACD0-1833-B3AA0F731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7683">
            <a:off x="3272582" y="3899355"/>
            <a:ext cx="3860231" cy="23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97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027257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l-GR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Τι είναι η Τράπεζα Θεμάτων;</a:t>
            </a:r>
            <a:br>
              <a:rPr lang="el-GR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ΦΕΚ 5787/τεύχος Β/ 30-12-2020 </a:t>
            </a:r>
            <a:endParaRPr lang="el-GR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46535" y="1749073"/>
            <a:ext cx="83785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400" b="0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Η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Τράπεζα Θεμάτων Διαβαθμισμένης Δυσκολίας 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αποτελεί ένα προσεκτικά σχεδιασμένο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«αποθετήριο» εξεταστικών αντικειμένων (θεμάτων). 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Επιτρέπει την καταχώριση, αποθήκευση και ανάκληση κάθε αντικειμένου με βάση συγκεκριμένες δομημένες πληροφορίες (μεταδεδομένα).</a:t>
            </a:r>
          </a:p>
          <a:p>
            <a:pPr algn="just"/>
            <a:endParaRPr lang="el-GR" sz="2400" dirty="0">
              <a:solidFill>
                <a:srgbClr val="242021"/>
              </a:solidFill>
              <a:latin typeface="MyriadPro-Regular"/>
              <a:cs typeface="Times New Roman" panose="02020603050405020304" pitchFamily="18" charset="0"/>
            </a:endParaRPr>
          </a:p>
          <a:p>
            <a:pPr algn="just"/>
            <a:r>
              <a:rPr lang="el-GR" sz="2400" b="1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Η Τ.Θ.Δ.Δ. </a:t>
            </a:r>
            <a:r>
              <a:rPr lang="el-GR" sz="2400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αποτελεί γενικότερα μια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δεξαμενή γνώσης, εμπειρίας, διδακτικών πρακτικών, καθώς και ανατροφοδότησης εκπαιδευτικών και μαθητών. </a:t>
            </a:r>
            <a:r>
              <a:rPr lang="el-GR" sz="2400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Συνιστά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εκπαιδευτικό εργαλείο </a:t>
            </a:r>
            <a:r>
              <a:rPr lang="el-GR" sz="2400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που μπορεί να λειτουργήσει ως μηχανισμός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βελτίωσης</a:t>
            </a:r>
            <a:r>
              <a:rPr lang="el-GR" sz="2400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 και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ποιοτικής αναβάθμισης </a:t>
            </a:r>
            <a:r>
              <a:rPr lang="el-GR" sz="2400" i="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της εκπαιδευτικής διαδικασίας</a:t>
            </a:r>
            <a:endParaRPr lang="el-GR" sz="2400" dirty="0"/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2DE6CC1-09C2-2385-DF51-A285E5C3B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124" y="2697695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2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027257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l-GR" sz="4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Αρχικός σχεδιασμός: τι προέβλεπε;</a:t>
            </a:r>
            <a:br>
              <a:rPr lang="el-GR" sz="4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100" dirty="0">
                <a:latin typeface="Times New Roman" panose="02020603050405020304" pitchFamily="18" charset="0"/>
              </a:rPr>
              <a:t>ΦΕΚ 5787/τεύχος Β/ 30-12-2020 </a:t>
            </a: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Κατά την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Α΄ φάση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σχολικό έτος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2020-2021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η Τ.Θ.Δ.Δ. θα λειτουργούσε για τις προαγωγικές εξετάσεις της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Α΄ Λυκείου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Κατά τη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Β΄ φάση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σχολικό έτος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2021-2022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η Τ.Θ.Δ.Δ. θα λειτουργούσε και για τις προαγωγικές εξετάσεις της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Β΄ Λυκείου 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 παράλληλο εμπλουτισμό των θεμάτων που αφορούσαν την Α΄ Λυκείου.</a:t>
            </a:r>
          </a:p>
          <a:p>
            <a:pPr marL="0" indent="0" algn="just">
              <a:buNone/>
            </a:pP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Κατά τη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Γ΄ φάση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σχολικό έτος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2022-2023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θα ολοκληρώνονταν ο πρώτος κύκλος λειτουργίας της Τ.Θ.Δ.Δ., καλύπτοντας και τις απολυτήριες εξετάσεις της 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Γ΄ Λυκείου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με παράλληλο εμπλουτισμό των θεμάτων των Α΄ και Β΄ τάξεων Λυκείου. </a:t>
            </a:r>
            <a:endParaRPr lang="el-G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64E2410C-E2B0-D95E-424A-9AAAC680F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300130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40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157" y="324341"/>
            <a:ext cx="8229753" cy="1398441"/>
          </a:xfrm>
        </p:spPr>
        <p:txBody>
          <a:bodyPr rtlCol="0">
            <a:normAutofit fontScale="90000"/>
          </a:bodyPr>
          <a:lstStyle/>
          <a:p>
            <a:pPr algn="ctr" rtl="0"/>
            <a:br>
              <a:rPr lang="el-GR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Πως γίνεται η υποβολή, αξιολόγηση, επιλογή και εισαγωγή θεμάτων διαβαθμισμένης δυσκολίας </a:t>
            </a:r>
            <a:r>
              <a:rPr lang="el-GR" sz="27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ΦΕΚ 5787/τεύχος Β/ 30-12-2020 </a:t>
            </a:r>
            <a:br>
              <a:rPr lang="el-GR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endParaRPr lang="el-GR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570748" y="1815547"/>
            <a:ext cx="8125392" cy="473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Στο Ι.Ε.Π. λειτουργεί διαδικτυακή πλατφόρμα στην οποία μπορούν να </a:t>
            </a: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υποβάλλουν θέματα 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(προς αξιολόγηση) για την Τ.Θ.Δ.Δ. </a:t>
            </a: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 σχολεία, οι εκπαιδευτικοί, καθώς και επιστημονικοί φορείς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με προσωποποιημένους κωδικούς.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Οι </a:t>
            </a: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προδιαγραφές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των θεμάτων για κάθε γνωστικό αντικείμενο αναρτώνται στην πλατφόρμα με ευθύνη του Ι.Ε.Π.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 αξιολόγηση 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των θεμάτων γίνεται </a:t>
            </a: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από επιστημονική ομάδα 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που επιλέγεται από το Διοικητικό Συμβούλιο του Ι.Ε.Π. κατόπιν δημόσιας πρόσκλησης.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 θέματα, </a:t>
            </a: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μετά την αξιολόγησή 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τους από τους αξιολογητές, </a:t>
            </a: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εισάγονται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στην Τράπεζα Θεμάτων </a:t>
            </a: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ή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2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επιστρέφονται </a:t>
            </a:r>
            <a:r>
              <a:rPr lang="el-G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στον συντάκτη για διόρθωση. </a:t>
            </a:r>
            <a:endParaRPr lang="el-G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E27D5F0E-0ADB-0F88-5F14-288124E0D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223" y="2772766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85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027257"/>
          </a:xfrm>
        </p:spPr>
        <p:txBody>
          <a:bodyPr rtlCol="0">
            <a:normAutofit/>
          </a:bodyPr>
          <a:lstStyle/>
          <a:p>
            <a:pPr algn="ctr"/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Ποιοι έχουν πρόσβαση στην Τ.Θ.Δ.Δ. 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dirty="0">
                <a:latin typeface="Times New Roman" panose="02020603050405020304" pitchFamily="18" charset="0"/>
              </a:rPr>
              <a:t>ΦΕΚ 5787/τεύχος Β/ 30-12-2020 </a:t>
            </a: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502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 Τ.Θ.Δ.Δ. είναι ανοιχτή και προσβάσιμη 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στο σύνολό της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από όλη την εκπαιδευτική κοινότητα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μέσα από την πλατφόρμα του Ι.Ε.Π.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Τυχαία επιλογή θεμάτων.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Από την Τράπεζα Θεμάτων κληρώνονται είτε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αυτοτελή θέματα 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είτε ενότητες θεμάτων που σε ποσοστό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αντιστοιχούν στο πενήντα τοις εκατό (50%)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της γραπτής δοκιμασίας για τα γραπτώς εξεταζόμενα μαθήματα στις προαγωγικές εξετάσεις της Α΄ και Β΄ τάξης κάθε τύπου Λυκείου και στις απολυτήριες εξετάσεις της Γ΄ τάξης κάθε τύπου Λυκείου. Ως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θέμα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νοείται κάθε εξεταστικό αντικείμενο που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βαθμολογείται με το 1/4 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της εκατοντάβαθμης κλίμακας (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μονάδες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65DF617-2058-D696-9A12-368001507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498912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0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027257"/>
          </a:xfrm>
        </p:spPr>
        <p:txBody>
          <a:bodyPr rtlCol="0">
            <a:normAutofit/>
          </a:bodyPr>
          <a:lstStyle/>
          <a:p>
            <a:pPr algn="ctr"/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Πρόσβαση στην Τ.Θ.Δ.Δ. 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Βοηθητικό υλικό - απορίες</a:t>
            </a:r>
            <a:endParaRPr lang="el-GR" sz="24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40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http://www.iep.edu.gr/el/trapeza-thematon-arxiki-selida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65DF617-2058-D696-9A12-368001507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133" y="2498912"/>
            <a:ext cx="1676634" cy="225774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DF414F8B-0659-492F-9E95-CE794635A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2489" y="2166596"/>
            <a:ext cx="6916115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86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027257"/>
          </a:xfrm>
        </p:spPr>
        <p:txBody>
          <a:bodyPr rtlCol="0">
            <a:normAutofit/>
          </a:bodyPr>
          <a:lstStyle/>
          <a:p>
            <a:pPr algn="ctr"/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Πρόσβαση στην Τ.Θ.Δ.Δ. 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Θέλω να δω τα θέματα</a:t>
            </a:r>
            <a:endParaRPr lang="el-GR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40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https://trapeza.iep.edu.gr/public/subjects.php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65DF617-2058-D696-9A12-368001507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133" y="2498912"/>
            <a:ext cx="1676634" cy="225774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904E1EB9-BA18-BA99-0605-1E9E0BE5C4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026" y="1948070"/>
            <a:ext cx="8803133" cy="472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9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Ποια είναι τα «Γραπτώς εξεταζόμενα» μαθήματα στις προαγωγικές εξετάσεις της Α’ τάξης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542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ΦΕΚ 4380/τεύχος Β/ 22-09-2021 (περιέχει την ύλη και το τρόπο αξιολόγησης)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 «Γραπτώς εξεταζόμενα» μαθήματα στις προαγωγικές εξετάσεις της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Α’ τάξης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των Ημερήσιων και Εσπερινών ΕΠΑ.Λ. και των Λυκείων των ΕΝ.Ε.Ε.ΓΥ-Λ στο πλαίσιο της 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Τράπεζας Θεμάτων Διαβαθμισμένης Δυσκολίας, είναι τα ακόλουθα: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l-GR" sz="20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Νέα Ελληνικά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Ιστορία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Άλγεβρα (Μαθηματικά)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Γεωμετρία (Μαθηματικά)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Φυσική (Φυσικές Επιστήμες)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Χημεία (Φυσικές Επιστήμες)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Αγγλικά</a:t>
            </a:r>
            <a:endParaRPr lang="el-GR" sz="20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5B69AEC7-C95A-6F86-2F53-C24AE5450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8649" y="2677676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49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Ποια είναι τα «Γραπτώς εξεταζόμενα» μαθήματα στις προαγωγικές εξετάσεις της Β’ τάξης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5688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ΦΕΚ 5197/τεύχος Β/ 10-11-2021 (περιέχει την ύλη και το τρόπο αξιολόγησης)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 «Γραπτώς εξεταζόμενα» μαθήματα στις προαγωγικές εξετάσεις της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Β’ τάξης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των Ημερήσιων και Εσπερινών ΕΠΑ.Λ., στο πλαίσιο της Τράπεζας Θεμάτων  Διαβαθμισμένης Δυσκολίας, είναι τα ακόλουθα: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Νέα Ελληνικά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Άλγεβρα (Μαθηματικά)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Γεωμετρία (Μαθηματικά)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Φυσική (Φυσικές Επιστήμες)</a:t>
            </a:r>
            <a:b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0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 Μαθήματα Τομέα ( 3 μαθήματα)</a:t>
            </a:r>
            <a:endParaRPr lang="el-GR" sz="20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l-GR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Στοιχεία Τεχνικής Θερμοδυναμικής -Εφαρμογές (Θεωρητικό μέρος)  </a:t>
            </a:r>
            <a:r>
              <a:rPr lang="el-GR" b="1" i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71 εγγραφές</a:t>
            </a:r>
            <a:endParaRPr lang="el-GR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l-GR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Μηχανική Αντοχή Υλικών  </a:t>
            </a:r>
            <a:r>
              <a:rPr lang="el-GR" b="1" i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 εγγραφές</a:t>
            </a:r>
            <a:endParaRPr lang="el-GR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l-GR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Τεχνολογία Μηχανολογικών Κατασκευών – Εφαρμογές  (Θεωρητικό μέρος) </a:t>
            </a:r>
            <a:r>
              <a:rPr lang="el-GR" b="1" i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80 εγγραφές</a:t>
            </a:r>
            <a:endParaRPr lang="el-GR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6BA4F21C-FDBB-6ED5-057D-684340783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618182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57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471" y="613801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Διαβαθμισμένης Δυσκολίας 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dirty="0">
                <a:latin typeface="Times New Roman" panose="02020603050405020304" pitchFamily="18" charset="0"/>
              </a:rPr>
              <a:t>ΦΕΚ 111/τεύχος Α/ 12-06-2020 (Ν.4692 αναβάθμιση του σχολείου κ.α. διατάξεις)</a:t>
            </a:r>
            <a:br>
              <a:rPr lang="el-GR" sz="2800" dirty="0">
                <a:latin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96541" y="2329788"/>
            <a:ext cx="8378529" cy="4725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Άρθρο 9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Για τα γραπτώς εξεταζόμενα μαθήματα στις προαγωγικές εξετάσεις της Α΄ και Β΄ τάξης κάθε τύπου Λυκείου και στις απολυτήριες εξετάσεις της Γ΄ τάξης κάθε τύπου Λυκείου, </a:t>
            </a:r>
            <a:r>
              <a:rPr lang="el-GR" sz="2000" b="1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τα θέματα των εξετάσεων ορίζονται </a:t>
            </a:r>
            <a:r>
              <a:rPr lang="el-GR" sz="200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κατά ποσοστό πενήντα τοις εκατό </a:t>
            </a:r>
            <a:r>
              <a:rPr lang="el-GR" sz="2000" b="1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(50%) με τυχαία επιλογή από Τράπεζα Θεμάτων</a:t>
            </a:r>
            <a:r>
              <a:rPr lang="el-GR" sz="200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Διαβαθμισμένης Δυσκολίας (Τ.Θ.Δ.Δ.</a:t>
            </a:r>
            <a:r>
              <a:rPr lang="el-GR" sz="200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) και κατά ποσοστό πενήντα τοις εκατό </a:t>
            </a:r>
            <a:r>
              <a:rPr lang="el-GR" sz="2000" b="1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(50%) από τον διδάσκοντα ή τους διδάσκοντες το αντίστοιχο μάθημα κατά τη διάρκεια του σχολικού έτους</a:t>
            </a:r>
            <a:r>
              <a:rPr lang="el-GR" sz="200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. Η </a:t>
            </a:r>
            <a:r>
              <a:rPr lang="el-GR" sz="2000" b="1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εξεταστέα ύλη των μαθημάτων </a:t>
            </a:r>
            <a:r>
              <a:rPr lang="el-GR" sz="200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του προηγούμενου εδαφίου </a:t>
            </a:r>
            <a:r>
              <a:rPr lang="el-GR" sz="2000" b="1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καθορίζεται με απόφαση του Υπουργού Παιδείας και Θρησκευμάτων</a:t>
            </a:r>
            <a:r>
              <a:rPr lang="el-GR" sz="2000" dirty="0">
                <a:solidFill>
                  <a:srgbClr val="242021"/>
                </a:solidFill>
                <a:effectLst/>
                <a:latin typeface="MyriadPro-Regular"/>
                <a:ea typeface="Calibri" panose="020F0502020204030204" pitchFamily="34" charset="0"/>
                <a:cs typeface="Times New Roman" panose="02020603050405020304" pitchFamily="18" charset="0"/>
              </a:rPr>
              <a:t>, που εκδίδεται μετά από εισήγηση του Ινστιτούτου Εκπαιδευτικής Πολιτικής το αργότερο ως τα τέλη Σεπτεμβρίου κάθε έτους.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41A5B4BF-5175-2A18-4856-BF638360C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428826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79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75" y="580162"/>
            <a:ext cx="8378529" cy="136497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l-GR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Διαδικασία ενημέρωσης</a:t>
            </a: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400" dirty="0">
                <a:latin typeface="Times New Roman" panose="02020603050405020304" pitchFamily="18" charset="0"/>
              </a:rPr>
              <a:t>ΦΕΚ 5787/τεύχος Β/ 30-12-2020  και </a:t>
            </a:r>
            <a:r>
              <a:rPr lang="el-GR" sz="2700" b="1" dirty="0">
                <a:solidFill>
                  <a:srgbClr val="000000"/>
                </a:solidFill>
                <a:latin typeface="Calibri-Bold"/>
              </a:rPr>
              <a:t>Έγγραφο </a:t>
            </a:r>
            <a:r>
              <a:rPr lang="el-GR" sz="2700" b="1" i="0" dirty="0">
                <a:solidFill>
                  <a:srgbClr val="000000"/>
                </a:solidFill>
                <a:effectLst/>
                <a:latin typeface="Calibri-Bold"/>
              </a:rPr>
              <a:t>49510/ΓΔ4</a:t>
            </a:r>
            <a:r>
              <a:rPr lang="el-GR" sz="2700" b="1" dirty="0"/>
              <a:t> /</a:t>
            </a:r>
            <a:r>
              <a:rPr lang="el-GR" sz="2700" b="1" dirty="0">
                <a:latin typeface="Calibri-Bold"/>
              </a:rPr>
              <a:t>3-5-2022</a:t>
            </a:r>
            <a:br>
              <a:rPr lang="el-GR" sz="1100" dirty="0"/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302666" y="2223771"/>
            <a:ext cx="8378529" cy="4635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Μία εβδομάδα πριν την έναρξη των προαγωγικών εξετάσεων 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Μαΐου - Ιουνίου / Σεπτεμβρίου 2022 κάθε Λύκειο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αναρτά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με ευθύνη του/της Διευθυντή/</a:t>
            </a:r>
            <a:r>
              <a:rPr lang="el-GR" sz="2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ντριας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πρόγραμμα των εξετάσεων 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της Α΄ και Β΄ τάξης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ιστοσελίδα της Τράπεζας Θεμάτων Διαβαθμισμένης Δυσκολίας 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στο Ινστιτούτο Εκπαιδευτικής πολιτικής (</a:t>
            </a:r>
            <a:r>
              <a:rPr lang="el-GR" sz="2000" b="0" i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http://iep.edu.gr/el/trapeza-thematon-arxiki-selida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000" b="0" i="0" dirty="0">
                <a:solidFill>
                  <a:srgbClr val="000000"/>
                </a:solidFill>
                <a:effectLst/>
                <a:highlight>
                  <a:srgbClr val="FFD347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Σχολεία-Διευθύνσεις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με τη χρήση των κωδικών που διαθέτει στο Πανελλήνιο σχολικό δίκτυο (ΠΣΔ). Ταυτόχρονα το κοινοποιεί ηλεκτρονικά στην οικεία Διεύθυνση Δ/</a:t>
            </a:r>
            <a:r>
              <a:rPr lang="el-GR" sz="2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θμιας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εκπαίδευσης.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ΟΔΗΓΙΕΣ ΓΙΑ ΤΗΝ ΕΙΣΟΔΟ ΤΩΝ ΣΧΟΛΕΙΩΝ</a:t>
            </a:r>
            <a:endParaRPr lang="el-GR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ΕΙΣΟΔΟΣ ΣΧΟΛΕΙΩΝ</a:t>
            </a:r>
            <a:r>
              <a:rPr lang="el-GR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(</a:t>
            </a:r>
            <a:r>
              <a:rPr lang="el-GR" sz="2000" b="0" i="0" dirty="0">
                <a:solidFill>
                  <a:srgbClr val="333333"/>
                </a:solidFill>
                <a:effectLst/>
                <a:latin typeface="Helvetica Neue"/>
              </a:rPr>
              <a:t>Η είσοδος στην Εφαρμογή γίνεται με τη χρήση των κωδικών του Πανελλήνιου Σχολικού Δικτύου για τη Σχολική Μονάδα σας)</a:t>
            </a:r>
            <a:endParaRPr lang="el-GR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21490FEA-9DF1-F274-F207-C531102A03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4629" y="2655330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4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67" y="477078"/>
            <a:ext cx="8378529" cy="1369891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Διαδικασίες την ημέρα των εξετάσεων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dirty="0">
                <a:latin typeface="Times New Roman" panose="02020603050405020304" pitchFamily="18" charset="0"/>
              </a:rPr>
              <a:t>ΦΕΚ 5787/τεύχος Β/ 30-12-2020 </a:t>
            </a:r>
            <a:br>
              <a:rPr lang="el-GR" sz="2800" dirty="0">
                <a:latin typeface="Times New Roman" panose="02020603050405020304" pitchFamily="18" charset="0"/>
              </a:rPr>
            </a:br>
            <a:r>
              <a:rPr lang="el-GR" sz="2800" b="1" dirty="0">
                <a:solidFill>
                  <a:srgbClr val="000000"/>
                </a:solidFill>
                <a:latin typeface="Calibri-Bold"/>
              </a:rPr>
              <a:t>Έγγραφο </a:t>
            </a:r>
            <a:r>
              <a:rPr lang="el-GR" sz="2800" b="1" i="0" dirty="0">
                <a:solidFill>
                  <a:srgbClr val="000000"/>
                </a:solidFill>
                <a:effectLst/>
                <a:latin typeface="Calibri-Bold"/>
              </a:rPr>
              <a:t>49510/ΓΔ4</a:t>
            </a:r>
            <a:r>
              <a:rPr lang="el-GR" sz="2800" b="1" dirty="0"/>
              <a:t> /</a:t>
            </a:r>
            <a:r>
              <a:rPr lang="el-GR" sz="2800" b="1" dirty="0">
                <a:latin typeface="Calibri-Bold"/>
              </a:rPr>
              <a:t>3-5-2022</a:t>
            </a:r>
            <a:br>
              <a:rPr lang="el-GR" sz="1200" dirty="0"/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310987" y="1846969"/>
            <a:ext cx="8378529" cy="4816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Την ημέρα των εξετάσεων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κατά συγκεκριμένο μάθημα και Λύκειο, ο/η Διευθυντής/Διευθύντρια και ο/η οικείος/α ή οι οικείοι/</a:t>
            </a:r>
            <a:r>
              <a:rPr lang="el-GR" sz="2400" b="0" i="0" dirty="0" err="1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ες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διδάσκοντες/</a:t>
            </a:r>
            <a:r>
              <a:rPr lang="el-GR" sz="2400" b="0" i="0" dirty="0" err="1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ουσες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με τη χρήση των κωδικών που διαθέτει το σχολείο,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κληρώνουν (έως </a:t>
            </a:r>
            <a:r>
              <a:rPr lang="el-GR" sz="2400" b="1" i="0" u="sng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δύο ώρες προ της ενάρξεως της εξέτασης </a:t>
            </a:r>
            <a:r>
              <a:rPr lang="el-GR" sz="24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για </a:t>
            </a:r>
            <a:r>
              <a:rPr lang="el-GR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όλα τα γραπτώς εξεταζόμενα </a:t>
            </a:r>
            <a:r>
              <a:rPr lang="el-GR" sz="24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μαθήματα και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τρεις ώρες </a:t>
            </a:r>
            <a:r>
              <a:rPr lang="el-GR" sz="24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για τα μαθήματα της Αρχαίας Ελληνικής Γλώσσας και Γραμματείας/Αρχαίων Ελληνικών, των Αγγλικών και της Νέας Ελληνικής Γλώσσας και Λογοτεχνίας/Νέων Ελληνικών καθώς και για τα μαθήματα Σχεδιαστικού Περιεχομένου)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 απόλυτη τυχαιότητα, το 50% των θεμάτων 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του μαθήματος στο οποίο θα εξετασθούν οι μαθητές και οι μαθήτριες. 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204F641-341D-C97C-F747-29B783063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8649" y="2631435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72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027257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Διαδικασία για την κλήρωση των θεμάτων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b="1" dirty="0">
                <a:solidFill>
                  <a:srgbClr val="000000"/>
                </a:solidFill>
                <a:latin typeface="Calibri-Bold"/>
              </a:rPr>
              <a:t>Έγγραφο </a:t>
            </a:r>
            <a:r>
              <a:rPr lang="el-GR" sz="2800" b="1" i="0" dirty="0">
                <a:solidFill>
                  <a:srgbClr val="000000"/>
                </a:solidFill>
                <a:effectLst/>
                <a:latin typeface="Calibri-Bold"/>
              </a:rPr>
              <a:t>49510/ΓΔ4</a:t>
            </a:r>
            <a:r>
              <a:rPr lang="el-GR" sz="2800" b="1" dirty="0"/>
              <a:t> /</a:t>
            </a:r>
            <a:r>
              <a:rPr lang="el-GR" sz="2800" b="1" dirty="0">
                <a:latin typeface="Calibri-Bold"/>
              </a:rPr>
              <a:t>3-5-2022</a:t>
            </a:r>
            <a:br>
              <a:rPr lang="el-GR" sz="1200" dirty="0"/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444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κλήρωση διενεργείται ως εξής: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α) </a:t>
            </a:r>
            <a:r>
              <a:rPr lang="el-G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Είσοδος της σχολικής μονάδας 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ιστοσελίδα της ΤΘΔΔ με τη χρήση των κωδικών που διαθέτει στο Πανελλήνιο σχολικό δίκτυο (ΠΣΔ).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β) </a:t>
            </a:r>
            <a:r>
              <a:rPr lang="el-G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Επιλογή της τρέχουσας εξεταστικής περιόδου 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(Μαΐου-Ιουνίου 2022 ή Σεπτεμβρίου 2022), της Τάξης και του Μαθήματος.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γ) </a:t>
            </a:r>
            <a:r>
              <a:rPr lang="el-G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Επιλογή Κλήρωση: 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Ανάλογα με το εξεταζόμενο μάθημα κληρώνονται με τυχαία επιλογή έξι (6) θέματα από τα οποία τρία (3) για το 2ο και τρία (3) για το 4ο θέμα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δ) </a:t>
            </a:r>
            <a:r>
              <a:rPr lang="el-G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 διδάσκοντες/-</a:t>
            </a:r>
            <a:r>
              <a:rPr lang="el-GR" sz="1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ουσες</a:t>
            </a:r>
            <a:r>
              <a:rPr lang="el-G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επιλέγουν τα θέματα </a:t>
            </a:r>
            <a:r>
              <a:rPr lang="el-GR" sz="18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ένα (1) για το 2ο και ένα (1) για το 4ο 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οποία θα εξεταστούν οι μαθητές/-</a:t>
            </a:r>
            <a:r>
              <a:rPr lang="el-G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τριες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Στη συνέχεια, με ευθύνη του/της Διευθυντή/</a:t>
            </a:r>
            <a:r>
              <a:rPr lang="el-GR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ντριας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καταχωρίζουν την επιλογή τους στην ΤΘΔΔ.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Κατά τη διαδικασία αυτή, </a:t>
            </a:r>
            <a:r>
              <a:rPr lang="el-G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 εκπαιδευτικοί λαμβάνουν υπόψη τις ιδιαίτερες συνθήκες διδασκαλίας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των γνωστικών αντικειμένων και την εν γένει λειτουργία της σχολικής μονάδας κατά τη τρέχουσα σχολική χρονιά.</a:t>
            </a: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F30A3EE-5309-11E9-770E-1439E59F4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763956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59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470" y="481279"/>
            <a:ext cx="8378529" cy="1027257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Διαδικασίες για μαθητές που εξετάζονται προφορικά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b="1" dirty="0">
                <a:solidFill>
                  <a:srgbClr val="000000"/>
                </a:solidFill>
                <a:latin typeface="Calibri-Bold"/>
              </a:rPr>
              <a:t>Έγγραφο </a:t>
            </a:r>
            <a:r>
              <a:rPr lang="el-GR" sz="2800" b="1" i="0" dirty="0">
                <a:solidFill>
                  <a:srgbClr val="000000"/>
                </a:solidFill>
                <a:effectLst/>
                <a:latin typeface="Calibri-Bold"/>
              </a:rPr>
              <a:t>49510/ΓΔ4</a:t>
            </a:r>
            <a:r>
              <a:rPr lang="el-GR" sz="2800" b="1" dirty="0"/>
              <a:t> /</a:t>
            </a:r>
            <a:r>
              <a:rPr lang="el-GR" sz="2800" b="1" dirty="0">
                <a:latin typeface="Calibri-Bold"/>
              </a:rPr>
              <a:t>3-5-2022</a:t>
            </a:r>
            <a:br>
              <a:rPr lang="el-GR" sz="1200" dirty="0"/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20030" y="1918970"/>
            <a:ext cx="8378529" cy="4628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Στις προβλεπόμενες από τις ισχύουσες διατάξεις κατατακτήριες εξετάσεις, </a:t>
            </a:r>
            <a:r>
              <a:rPr lang="el-GR" sz="2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 θέματα των προφορικών εξετάσεων </a:t>
            </a:r>
            <a:r>
              <a:rPr lang="el-GR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καταρτίζονται από τους/τις οικείους/</a:t>
            </a:r>
            <a:r>
              <a:rPr lang="el-GR" sz="22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ες</a:t>
            </a:r>
            <a:r>
              <a:rPr lang="el-GR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διδάσκοντες/</a:t>
            </a:r>
            <a:r>
              <a:rPr lang="el-GR" sz="22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ουσες</a:t>
            </a:r>
            <a:r>
              <a:rPr lang="el-GR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Οι γραπτές εξετάσεις για τα μαθήματα της Ομάδας Α΄ διεξάγονται σύμφωνα με τη διαδικασία των προαγωγικών. </a:t>
            </a:r>
            <a:r>
              <a:rPr lang="el-GR" sz="2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 μαθητές και οι μαθήτριες εξετάζονται στην ίδια εξεταστέα ύλη και στα ίδια θέματα με τους/τις υπόλοιπους/</a:t>
            </a:r>
            <a:r>
              <a:rPr lang="el-GR" sz="22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ες</a:t>
            </a:r>
            <a:r>
              <a:rPr lang="el-GR" sz="2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μαθητές/</a:t>
            </a:r>
            <a:r>
              <a:rPr lang="el-GR" sz="22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τριες</a:t>
            </a:r>
            <a:r>
              <a:rPr lang="el-GR" sz="2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(άρθρα 113 και 136 του ν. 4610/2019)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2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Άρθρα 113 και 136 του ν. 4610/2019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200" dirty="0"/>
              <a:t>Η προφορική εξέταση διενεργείται από τριμελή επιτροπή, η οποία συγκροτείται από τον Διευθυντή του σχολείου. Στην επιτροπή συμμετέχουν ο Διευθυντής, ως πρόεδρος, και δύο (2) καθηγητές της ίδιας ειδικότητας ή που έχουν σε ανάθεση το αντίστοιχο μάθημα. </a:t>
            </a:r>
            <a:endParaRPr lang="el-G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F30A3EE-5309-11E9-770E-1439E59F4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763956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23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55" y="507783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Τρόπος αξιολόγησης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74763" y="1907015"/>
            <a:ext cx="8378529" cy="4342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ΦΕΚ 5197/τεύχος Β/ 10-11-2021 (περιέχει την ύλη και το τρόπο αξιολόγησης)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ΜΑΘΗΜΑΤΑ ΤΟΜΕΑ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 τρόπος και το κριτήριο αξιολόγησης για τα γραπτώς εξεταζόμενα μαθήματα της Β' τάξης ΕΠΑ.Λ. που έχουν καθοριστεί ανά Τομέα,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περιλαμβάνει τέσσερα (4) ισόβαθμα θέματα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που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βαθμολογούνται με 25 μονάδες το καθένα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πρώτο και το τρίτο θέμα </a:t>
            </a:r>
            <a:r>
              <a:rPr lang="el-GR" sz="20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ορίζονται από τους/τις διδάσκοντες/-</a:t>
            </a:r>
            <a:r>
              <a:rPr lang="el-GR" sz="2000" i="0" dirty="0" err="1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ουσες</a:t>
            </a:r>
            <a:r>
              <a:rPr lang="el-GR" sz="20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μάθημα.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δεύτερο και το τέταρτο 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θέμα λαμβάνονται με κλήρωση από την Τράπεζα Θεμάτων.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DA998B07-B09A-8173-8CB2-C9E4B3565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8649" y="2300130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61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Θεμάτων- Τρόπος αξιολόγησης για τα θεωρητικά μαθήματα 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27766" y="1309370"/>
            <a:ext cx="8378529" cy="638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ΦΕΚ 5197/τεύχος Β/ 10-11-2021 (περιέχει την ύλη και το τρόπο αξιολόγησης)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Συγκεκριμένα, η εξέταση των μαθημάτων Τομέα που έχουν χαρακτηριστεί ως «γραπτώς εξεταζόμενα» σύμφωνα με το άρθρο 1 της παρούσας και τους πίνακες του παραρτήματος 1 της υπό στοιχεία Φ4/72379/Δ4/09.05.2019 (Β' 1675) υπουργικής απόφασης., πραγματοποιείται ως εξής: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Θεωρητικά μαθήματα και θεωρητικό μέρος μεικτών μαθημάτων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Τα θέματα της γραπτής εξέτασης ταξινομούνται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 δύο ομάδες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 πρώτη ομάδα </a:t>
            </a:r>
            <a:r>
              <a:rPr lang="el-GR" sz="2000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περιλαμβάνει ερωτήσεις - θέματα που μπορεί να αναλύονται σε υποερωτήματα με σκοπό τον έλεγχο της κατανόησης της διδαχθείσας ύλης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 δεύτερη ομάδα 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μπορεί να </a:t>
            </a:r>
            <a:r>
              <a:rPr lang="el-GR" sz="2000" b="0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περιλαμβάνει ασκήσεις εφαρμογών ή και προβλήματα ή άλλα ερωτήματα ή μελέτες περίπτωσης με σκοπό τον έλεγχο της κριτικής σκέψης των μαθητών/τριών καθώς και της ικανότητας εφαρμογής της αποκτηθείσας γνώσης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 βαθμολογία κατανέμεται κατά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50% στην πρώτη ομάδα </a:t>
            </a:r>
            <a:r>
              <a:rPr lang="el-G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και κατά </a:t>
            </a:r>
            <a:r>
              <a:rPr lang="el-GR" sz="20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50% στη δεύτερη.</a:t>
            </a:r>
            <a:endParaRPr lang="el-GR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0B21A10-C2D5-F40B-0E85-9AE039153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8649" y="2710948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55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Τρόπος αξιολόγησης για τα Μαθήματα Σχεδιαστικού́ Περιεχομένου</a:t>
            </a: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5359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ΦΕΚ 2241/τεύχος Β/ 09-05-2022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(Τροποποίηση του ΦΕΚ 5197/τεύχος Β/ 10-11-2021 )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2000" b="1" i="0" dirty="0">
              <a:solidFill>
                <a:srgbClr val="24202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252525"/>
                </a:solidFill>
                <a:effectLst/>
                <a:latin typeface="Open Sans" panose="020B0606030504020204" pitchFamily="34" charset="0"/>
              </a:rPr>
              <a:t>Μαθήματα Σχεδιαστικού́ Περιεχομένου</a:t>
            </a:r>
            <a:r>
              <a:rPr lang="el-GR" sz="2000" b="0" i="0" dirty="0">
                <a:solidFill>
                  <a:srgbClr val="252525"/>
                </a:solidFill>
                <a:effectLst/>
                <a:latin typeface="Open Sans" panose="020B0606030504020204" pitchFamily="34" charset="0"/>
              </a:rPr>
              <a:t>: Τα μαθήματα σχεδιαστικού́ περιεχομένου «Οικοδομικό́ Σχέδιο» του Τομέα Δομικών Έργων, Δομημένου Περιβάλλοντος και Αρχιτεκτονικού́ Σχεδιασμού́, «Γραμμικό́ Σχέδιο» και «Ελεύθερο Σχέδιο» του Τομέα Εφαρμοσμένων Τεχνών, εξετάζονται, όπως προβλέπεται στο άρθρο 3 (Β’ 1675) για την τελική́ γραπτή́ εξέταση κατά́ τις προαγωγικές, απολυτήριες και πτυχιακές εξετάσεις. Η εξέταση θα είναι προσαρμοσμένη στο χρονικό́ περιθώριο </a:t>
            </a:r>
            <a:r>
              <a:rPr lang="el-GR" sz="2000" b="1" i="0" dirty="0">
                <a:solidFill>
                  <a:srgbClr val="252525"/>
                </a:solidFill>
                <a:effectLst/>
                <a:latin typeface="Open Sans" panose="020B0606030504020204" pitchFamily="34" charset="0"/>
              </a:rPr>
              <a:t>των τριών (3) ωρών</a:t>
            </a:r>
            <a:r>
              <a:rPr lang="el-GR" sz="2000" b="0" i="0" dirty="0">
                <a:solidFill>
                  <a:srgbClr val="252525"/>
                </a:solidFill>
                <a:effectLst/>
                <a:latin typeface="Open Sans" panose="020B0606030504020204" pitchFamily="34" charset="0"/>
              </a:rPr>
              <a:t>, σύμφωνα με την παρ. 2 του </a:t>
            </a:r>
            <a:r>
              <a:rPr lang="el-GR" sz="2000" b="0" i="0" dirty="0" err="1">
                <a:solidFill>
                  <a:srgbClr val="252525"/>
                </a:solidFill>
                <a:effectLst/>
                <a:latin typeface="Open Sans" panose="020B0606030504020204" pitchFamily="34" charset="0"/>
              </a:rPr>
              <a:t>άρθρου</a:t>
            </a:r>
            <a:r>
              <a:rPr lang="el-GR" sz="2000" b="0" i="0" dirty="0">
                <a:solidFill>
                  <a:srgbClr val="252525"/>
                </a:solidFill>
                <a:effectLst/>
                <a:latin typeface="Open Sans" panose="020B0606030504020204" pitchFamily="34" charset="0"/>
              </a:rPr>
              <a:t> 124 του ν. 4610/2019 (Α’ 70).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E9817398-0392-3BC6-2250-B006A3566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0466" y="2551921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42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Α ομάδα θεμάτων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514233" y="1323920"/>
            <a:ext cx="8385579" cy="4957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ΦΕΚ 5197/τεύχος Β/ 10-11-2021 (περιέχει την ύλη και το τρόπο αξιολόγησης)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Στην Α ομάδα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Δύο θέματα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(το 1</a:t>
            </a:r>
            <a:r>
              <a:rPr lang="el-GR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το 2</a:t>
            </a:r>
            <a:r>
              <a:rPr lang="el-GR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θέμα το ένα θέμα το 2</a:t>
            </a:r>
            <a:r>
              <a:rPr lang="el-GR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από την τράπεζα θεμάτων) : Κάθε ερώτηση βαθμολογείται με 25 μονάδες.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Σκοπός: Έ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λεγχος κατανόησης της διδαχθείσας ύλης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Θα μπορούσε να περιλαμβάνει 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ερωτήσεις σωστού-λάθους,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ερωτήσεις πολλαπλής επιλογής ,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ερωτήσεις αντιστοίχισης ή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ερωτήσεις συντόμου απαντήσεως 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(Αν κριθεί από το διδάσκοντα απαραίτητο μπορεί ένα θέμα να έχει περισσότερα υποερωτήματα )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BF627221-CD8E-AD90-E809-C8DA6B840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300130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14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– Β ομάδα θεμάτων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365419" y="1402136"/>
            <a:ext cx="8378529" cy="5743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ΦΕΚ 5197/τεύχος Β/ 10-11-2021 (περιέχει την ύλη και το τρόπο αξιολόγησης)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8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Στην Β ομάδα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Δύο θέματα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(το 3</a:t>
            </a:r>
            <a:r>
              <a:rPr lang="el-GR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το 4</a:t>
            </a:r>
            <a:r>
              <a:rPr lang="el-GR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θέμα - το ένα θέμα το 4</a:t>
            </a:r>
            <a:r>
              <a:rPr lang="el-GR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από την τράπεζα θεμάτων) : Κάθε ερώτηση βαθμολογείται με 25 μονάδες.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Σκοπός έλεγχος της κριτικής σκέψης των μαθητών καθώς και της ικανότητας εφαρμογής της αποκτηθείσας γνώσης.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Θα μπορούσε  να περιλαμβάνει 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ασκήσεις εφαρμογών ή και προβλήματα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ή άλλα ερωτήματα ανάπτυξης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ή μελέτες περίπτωσης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dirty="0">
                <a:latin typeface="Calibri" panose="020F0502020204030204" pitchFamily="34" charset="0"/>
                <a:cs typeface="Times New Roman" panose="02020603050405020304" pitchFamily="18" charset="0"/>
              </a:rPr>
              <a:t>(Αν κριθεί από το διδάσκοντα απαραίτητο μπορεί ένα θέμα να έχει περισσότερα υποερωτήματα 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59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2</a:t>
            </a:r>
            <a:r>
              <a:rPr lang="el-GR" sz="3200" baseline="30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ο</a:t>
            </a: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444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Θέμα 2</a:t>
            </a:r>
            <a:r>
              <a:rPr lang="el-GR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      </a:t>
            </a:r>
            <a:r>
              <a:rPr lang="el-GR" sz="18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19985   (</a:t>
            </a:r>
            <a:r>
              <a:rPr lang="el-GR" sz="1800" b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Ερώτηση συμπλήρωσης κενών</a:t>
            </a:r>
            <a:r>
              <a:rPr lang="el-GR" sz="18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2.1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Να γράψετε τον αριθμό κάθε μίας από τις παρακάτω προτάσεις και δίπλα, μία από τις λέξεις που συμπληρώνει σωστά την πρόταση. (Σημειώνεται ότι 3 από τις λέξεις θα περισσέψουν).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Λέξεις που δίνονται: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παραγωγικού, περιφερειακή, εμπορικού, συσκευασίας μετρολογίας, χωροταξική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Η ευθύνη του _______________τμήματος συνίσταται στη διάθεση των προϊόντων που παράγονται στην αγορά, στις πιο συμφέρουσες τιμές.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 Καθοριστικό ρόλο στην επίτευξη παραγωγής προϊόντων με συγκεκριμένες προδιαγραφές διαδραματίζει το εργαστήριο ___________________.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Η ορθή _______________ διάταξη του μηχανουργείου στοχεύει στη σωστή παραγωγική διαδικασία, αφού υπάρχει αμεσότητα και αντιστοιχία στις διάφορες φάσεις κατεργασίας.                                                                       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9</a:t>
            </a: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76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2</a:t>
            </a:r>
            <a:r>
              <a:rPr lang="el-GR" sz="3200" baseline="30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ο</a:t>
            </a: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200" dirty="0">
                <a:latin typeface="Times New Roman" panose="02020603050405020304" pitchFamily="18" charset="0"/>
              </a:rPr>
            </a:br>
            <a:endParaRPr lang="el-GR" sz="22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5333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Ερωτήσεις Σ-Λ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Να χαρακτηρίσετε τις προτάσεις που ακολουθούν, γράφοντας δίπλα στο γράμμα που αντιστοιχεί σε κάθε πρόταση τη λέξη Σωστό, αν η πρόταση είναι σωστή ή τη λέξη Λάθος, αν η πρόταση είναι λανθασμένη.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α. Οι εργαλειομηχανές μπορούν να διαταχθούν, σύμφωνα με το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κατασκευαζόμενο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προϊόν και σύμφωνα με το είδος των εργαλειομηχανών.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β. Ο χώρος μέσα στον οποίο πραγματοποιείται η μορφοποίηση μεταλλικών ή συνθετικών κομματιών με κατεργασίες κοπής ή κατεργασίες διαμόρφωσης, είναι το τμήμα ποιοτικού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έλεγχου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γ. Σε ιδιαίτερο χώρο της αποθήκης στο μηχανουργείο γίνεται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επανατροχισμός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ανατρόχιση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των φθαρμένων εργαλείων, για να είναι πάντοτε έτοιμα προς χρήση.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δ. Οι εργαζόμενοι στο μηχανουργείο δεν είναι απαραίτητο να γνωρίζουν τους κανόνες για ασφαλή εργασία και πρόληψη ατυχημάτων.                       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16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85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2</a:t>
            </a:r>
            <a:r>
              <a:rPr lang="el-GR" sz="3200" baseline="30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ο</a:t>
            </a: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126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Θέμα2 </a:t>
            </a:r>
            <a:r>
              <a:rPr lang="el-GR" sz="1800" b="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#20984                      </a:t>
            </a:r>
            <a:r>
              <a:rPr lang="el-GR" sz="1800" b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Ερωτήσεις αντιστοίχισης</a:t>
            </a:r>
            <a:endParaRPr lang="el-GR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  <p:pic>
        <p:nvPicPr>
          <p:cNvPr id="11" name="Εικόνα 10" descr="Εικόνα που περιέχει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id="{104F5C7F-F8CD-6F4F-9041-766E4F56E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652" y="1874478"/>
            <a:ext cx="7966366" cy="481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14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2</a:t>
            </a:r>
            <a:r>
              <a:rPr lang="el-GR" sz="3200" baseline="30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ο</a:t>
            </a: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1800" b="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Θέμα #20952</a:t>
            </a:r>
            <a:br>
              <a:rPr lang="el-G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1CD7E23E-2F8B-4BD3-F38C-73401F4F0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22" y="1441892"/>
            <a:ext cx="7169425" cy="543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84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71" y="588832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2ο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514233" y="2859874"/>
            <a:ext cx="8378529" cy="245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Θέμα 2</a:t>
            </a:r>
            <a:r>
              <a:rPr lang="el-GR" sz="20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</a:t>
            </a:r>
            <a:r>
              <a:rPr lang="el-G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Θέμα #19718     </a:t>
            </a:r>
            <a:r>
              <a:rPr lang="el-G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Ερώτηση συντόμου απαντήσεως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 Γράψτε τρεις παράγοντες που επηρεάζουν την ικανότητα μιας αντλίας για αναρρόφηση και πώς ακριβώς επηρεάζει ο κάθε παράγοντας.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15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32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4ο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4945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Θέμα 4</a:t>
            </a:r>
            <a:r>
              <a:rPr lang="el-GR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       </a:t>
            </a:r>
            <a:r>
              <a:rPr lang="el-GR" b="0" i="0" dirty="0">
                <a:solidFill>
                  <a:srgbClr val="333333"/>
                </a:solidFill>
                <a:effectLst/>
                <a:latin typeface="Helvetica Neue"/>
              </a:rPr>
              <a:t>Θέμα #19986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 ένα εργοστάσιο–μηχανουργείο θέλετε να κάνετε τη διάταξη των εργαλειομηχανών. Να προτείνετε τα είδη των διατάξεων που μπορείτε να κάνετε για τις εργαλειομηχανές που έχετε. Να δικαιολογήσετε την απάντηση σας.                     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25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Θέμα 4</a:t>
            </a:r>
            <a:r>
              <a:rPr lang="el-GR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Θέμα #19606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Έχετε να σχεδιάσετε την δημιουργία ενός νέου εργοστασίου – μηχανουργείου. α) Να αναφέρετε τα βασικά τμήματα που πρέπει να έχει. (μονάδες 10)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β) Περιγράψτε γιατί είναι απαραίτητο το τμήμα ποιοτικού ελέγχου στο νέο σχεδιασμό του νέου εργοστασίου. (μονάδες 15)                                            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25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00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4</a:t>
            </a:r>
            <a:r>
              <a:rPr lang="el-GR" sz="3200" baseline="30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ο</a:t>
            </a: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1188" y="1441892"/>
            <a:ext cx="8378529" cy="4649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ΘΕΜΑ 4</a:t>
            </a:r>
            <a:r>
              <a:rPr lang="el-GR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      </a:t>
            </a:r>
            <a:r>
              <a:rPr lang="el-GR" sz="1800" b="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Θέμα #20839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Δοκίμιο κυλινδρικού σχήματος διαμέτρου d=2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cm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αρχικού μήκους l=8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cm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δοκιμάστηκε σε εφελκυσμό και έδωσε τα εξής αποτελέσματα: Φορτίο αναλογίας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Fα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=3.140 N, φορτίο θραύσης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Fθ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=6.280 N, ειδική μεταβολή του μήκους ε=0,5% στο όριο θραύσης.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4.1. Να υπολογιστεί η τάση στο όριο αναλογίας.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4.2. Να υπολογιστεί η τάση στο όριο θραύσης.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7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4.3. Να υπολογιστεί η επιμήκυνση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Δl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του δοκιμίου.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10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25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69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4ο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9624" y="1362379"/>
            <a:ext cx="8378529" cy="4341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Θέμα 4ο      20975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Σε δοχείο συνολικής επιφάνειας 5 m2 και θερμοκρασίας 27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οC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υπάρχει ποσότητα νερού θερμοκρασίας 67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οC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 θερμότητα Q που μεταδίδεται μέσω μεταφοράς από το νερό προς το υλικό του δοχείου είναι 300 KJ. Να υπολογίσετε: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α)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τη ροή της θερμότητας 𝑄̇ με μεταφορά, εάν ο χρόνος που διήρκησε το φαινόμενο ισούται με 15 s.                                                                               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β)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τον συντελεστή θερμικής μεταφοράς α.                                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10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γ)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Πώς θα μπορούσαμε να αυξήσουμε τον συντελεστή θερμικής μεταφοράς α, χωρίς να μεταβάλλουμε κάποια άλλη παράμετρο του φαινομένου; Δικαιολογήστε την απάντηση σας .                                                                                                      </a:t>
            </a: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Μονάδες 7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08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- Παραδείγματα για το 4ο Θέμα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000" b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Θέμα #16442</a:t>
            </a:r>
            <a:br>
              <a:rPr lang="el-G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E8E5A6D5-5F09-30F2-3EDC-302C96AB3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443017"/>
            <a:ext cx="7315200" cy="530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70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471" y="759574"/>
            <a:ext cx="8378529" cy="1027257"/>
          </a:xfrm>
        </p:spPr>
        <p:txBody>
          <a:bodyPr rtlCol="0">
            <a:normAutofit/>
          </a:bodyPr>
          <a:lstStyle/>
          <a:p>
            <a:pPr algn="ctr"/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Διαδικασίες για επίλυση προβλημάτων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dirty="0">
                <a:latin typeface="Times New Roman" panose="02020603050405020304" pitchFamily="18" charset="0"/>
              </a:rPr>
              <a:t>ΦΕΚ 5787/τεύχος Β/ 30-12-2020 </a:t>
            </a: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43471" y="2763956"/>
            <a:ext cx="8378529" cy="2050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 περίπτωση που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για τεχνικούς λόγους 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 κάποιο Λύκειο δεν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καταστεί δυνατή η κλήρωση 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των θεμάτων, ενημερώνεται ο/η οικείος/α Διευθυντής/ντρια Εκπαίδευσης και </a:t>
            </a:r>
            <a:r>
              <a:rPr lang="el-GR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 σχετική κλήρωση πραγματοποιείται στα γραφεία της Διεύθυνσης</a:t>
            </a: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Τα θέματα αποστέλλονται στο σχολείο με τον προσφορότερο τρόπο.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F30A3EE-5309-11E9-770E-1439E59F4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763956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10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929" y="507784"/>
            <a:ext cx="8378529" cy="1027257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Διαδικασίες για επίλυση προβλημάτων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dirty="0">
                <a:latin typeface="Times New Roman" panose="02020603050405020304" pitchFamily="18" charset="0"/>
              </a:rPr>
              <a:t>ΦΕΚ 5787/τεύχος Β/ 30-12-2020 &amp;</a:t>
            </a:r>
            <a:br>
              <a:rPr lang="el-GR" sz="2800" dirty="0">
                <a:latin typeface="Times New Roman" panose="02020603050405020304" pitchFamily="18" charset="0"/>
              </a:rPr>
            </a:br>
            <a:r>
              <a:rPr lang="el-GR" sz="2800" b="1" dirty="0">
                <a:solidFill>
                  <a:srgbClr val="000000"/>
                </a:solidFill>
                <a:latin typeface="Calibri-Bold"/>
              </a:rPr>
              <a:t>Έγγραφο </a:t>
            </a:r>
            <a:r>
              <a:rPr lang="el-GR" sz="2800" b="1" i="0" dirty="0">
                <a:solidFill>
                  <a:srgbClr val="000000"/>
                </a:solidFill>
                <a:effectLst/>
                <a:latin typeface="Calibri-Bold"/>
              </a:rPr>
              <a:t>49510/ΓΔ4</a:t>
            </a:r>
            <a:r>
              <a:rPr lang="el-GR" sz="2800" b="1" dirty="0"/>
              <a:t> /</a:t>
            </a:r>
            <a:r>
              <a:rPr lang="el-GR" sz="2800" b="1" dirty="0">
                <a:latin typeface="Calibri-Bold"/>
              </a:rPr>
              <a:t>3-5-2022</a:t>
            </a:r>
            <a:br>
              <a:rPr lang="el-GR" sz="1200" dirty="0"/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20030" y="2274722"/>
            <a:ext cx="8378529" cy="4334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Σε περίπτωση </a:t>
            </a:r>
            <a:r>
              <a:rPr lang="el-G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αναβολής προγραμματισμένης εξέτασης </a:t>
            </a:r>
            <a:r>
              <a:rPr lang="el-GR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για οποιονδήποτε λόγο ή σε περίπτωση εξέτασης μαθητών που για λόγους ασθένειας δεν προσήλθαν στις προγραμματισμένες εξετάσεις,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Ενημερώνεται</a:t>
            </a:r>
            <a:r>
              <a:rPr lang="el-GR" sz="24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σχετικά η οικεία Διεύθυνση Δ.Ε.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24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αθορίζεται από το σχολείο νέα ημερομηνία εξέτασης, σύμφωνα με τα παραπάνω.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24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Ταυτόχρονα το επικαιροποιημένο πρόγραμμα εξετάσεων αναρτάται στην ιστοσελίδα της Τράπεζας θεμάτων Διαβαθμισμένης Δυσκολίας.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F30A3EE-5309-11E9-770E-1439E59F4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763956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791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027257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Διαδικασίες για επίλυση προβλημάτων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b="1" dirty="0">
                <a:solidFill>
                  <a:srgbClr val="000000"/>
                </a:solidFill>
                <a:latin typeface="Calibri-Bold"/>
              </a:rPr>
              <a:t>Έγγραφο </a:t>
            </a:r>
            <a:r>
              <a:rPr lang="el-GR" sz="2800" b="1" i="0" dirty="0">
                <a:solidFill>
                  <a:srgbClr val="000000"/>
                </a:solidFill>
                <a:effectLst/>
                <a:latin typeface="Calibri-Bold"/>
              </a:rPr>
              <a:t>49510/ΓΔ4</a:t>
            </a:r>
            <a:r>
              <a:rPr lang="el-GR" sz="2800" b="1" dirty="0"/>
              <a:t> /</a:t>
            </a:r>
            <a:r>
              <a:rPr lang="el-GR" sz="2800" b="1" dirty="0">
                <a:latin typeface="Calibri-Bold"/>
              </a:rPr>
              <a:t>3-5-2022</a:t>
            </a:r>
            <a:br>
              <a:rPr lang="el-GR" sz="1200" dirty="0"/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728870" y="1441892"/>
            <a:ext cx="8050847" cy="506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Εάν, εκ παραδρομής, γίνει κλήρωση σε λάθος μάθημα: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Ο/Η Διευθυντής/ντρια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καταχωρίζει σε συγκεκριμένη φόρμα 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της ΤΘΔΔ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αιτιολογημένο αίτημα εκ νέου κλήρωσης 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στο μάθημα αυτό. Στη συνέχεια επιλέγει ‘’Αποστολή‘’. Το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αίτημα διαβιβάζεται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μέσω της πλατφόρμας της ΤΘΔΔ, στην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οικεία Διεύθυνση εκπαίδευσης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Η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οικεία Διεύθυνση Εκπαίδευσης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αφού προχωρήσει σε σχετικό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έλεγχο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δίνει τη δυνατότητα στη συγκεκριμένη σχολική μονάδα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εκ νέου κλήρωσης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 γενικότερη ευθύνη 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για την ομαλή διεξαγωγή των εξετάσεων στο πλαίσιο της Τράπεζας Θεμάτων (παροχή οδηγιών, υποστήριξη </a:t>
            </a:r>
            <a:r>
              <a:rPr lang="el-GR" sz="2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κ.α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και την αντιμετώπιση ειδικών προβλημάτων που προκύπτουν στις σχολικές μονάδες ευθύνης του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ο/η Διευθυντής/ντρια Διεύθυνσης Δ/</a:t>
            </a:r>
            <a:r>
              <a:rPr lang="el-GR" sz="20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θμιας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Εκπ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l-GR" sz="20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σης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Για το σκοπό αυτό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ορίζεται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σε κάθε Διεύθυνση Δ/</a:t>
            </a:r>
            <a:r>
              <a:rPr lang="el-GR" sz="2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θμιας</a:t>
            </a:r>
            <a:r>
              <a:rPr lang="el-GR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Εκπαίδευσης </a:t>
            </a:r>
            <a:r>
              <a:rPr lang="el-GR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υπάλληλος (οι) ως Υπεύθυνος (οι) της Τράπεζας Θεμάτων Διαβαθμισμένης δυσκολίας. </a:t>
            </a:r>
            <a:endParaRPr lang="el-GR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F30A3EE-5309-11E9-770E-1439E59F4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133" y="2763956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90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027257"/>
          </a:xfrm>
        </p:spPr>
        <p:txBody>
          <a:bodyPr rtlCol="0">
            <a:normAutofit/>
          </a:bodyPr>
          <a:lstStyle/>
          <a:p>
            <a:pPr algn="ctr"/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Επαναληπτικές εξετάσεις Σεπτεμβρίου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800" dirty="0">
                <a:latin typeface="Times New Roman" panose="02020603050405020304" pitchFamily="18" charset="0"/>
              </a:rPr>
              <a:t>ΦΕΚ 5787/τεύχος Β/ 30-12-2020 </a:t>
            </a: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505254" y="2472408"/>
            <a:ext cx="8378529" cy="1655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l-GR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Στις επαναληπτικές εξετάσεις Σεπτεμβρίου, οι μαθητές και οι μαθήτριες εξετάζονται σε θέματα από την Τράπεζα Θεμάτων, όπως και στις εξετάσεις Ιουνίου.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6F7F211C-D592-40F5-0F73-F66569FF3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8649" y="2472408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791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3" y="96966"/>
            <a:ext cx="8378529" cy="1399232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b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el-G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Τράπεζα Θεμάτων – Ημερομηνίες εξεταστικής περιόδου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l-GR" sz="2800" dirty="0">
                <a:latin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55676" y="0"/>
            <a:ext cx="3136324" cy="6858000"/>
            <a:chOff x="9055676" y="0"/>
            <a:chExt cx="3136324" cy="6858000"/>
          </a:xfrm>
        </p:grpSpPr>
        <p:sp>
          <p:nvSpPr>
            <p:cNvPr id="4" name="Ορθογώνιο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7" name="Ορθογώνιο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F5AA3FE-11E1-B478-4719-CF480902FA73}"/>
              </a:ext>
            </a:extLst>
          </p:cNvPr>
          <p:cNvSpPr txBox="1"/>
          <p:nvPr/>
        </p:nvSpPr>
        <p:spPr>
          <a:xfrm>
            <a:off x="409624" y="1362379"/>
            <a:ext cx="8378529" cy="412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1" dirty="0"/>
              <a:t>Φ13α/51039/Δ4/ 6-5-2022</a:t>
            </a:r>
            <a:endParaRPr lang="el-GR" sz="2400" b="1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Οι </a:t>
            </a:r>
            <a:r>
              <a:rPr lang="el-GR" sz="2400" b="1" i="0" u="none" strike="noStrike" dirty="0">
                <a:effectLst/>
                <a:latin typeface="Roboto" panose="02000000000000000000" pitchFamily="2" charset="0"/>
                <a:hlinkClick r:id="rId3"/>
              </a:rPr>
              <a:t>προαγωγικές εξετάσεις</a:t>
            </a:r>
            <a:r>
              <a:rPr lang="el-GR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των μαθητών/τριών της Α΄ και Β΄ τάξης των Ημερησίων και Εσπερινών ΕΠΑ.Λ. της πρώτης εξεταστικής περιόδου θα αρχίσουν τη</a:t>
            </a:r>
            <a:r>
              <a:rPr lang="el-GR" sz="24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Δευτέρα 23 Μαΐου 2022 </a:t>
            </a:r>
            <a:r>
              <a:rPr lang="el-GR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και πρέπει να έχουν ολοκληρωθεί έως τη </a:t>
            </a:r>
            <a:r>
              <a:rPr lang="el-GR" sz="24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Δευτέρα 6 Ιουνίου 2022</a:t>
            </a:r>
            <a:r>
              <a:rPr lang="el-GR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συμπεριλαμβανομένων των εξετάσεων για τους/τις μαθητές/</a:t>
            </a:r>
            <a:r>
              <a:rPr lang="el-GR" sz="24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τριες</a:t>
            </a:r>
            <a:r>
              <a:rPr lang="el-GR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που απουσίαζαν δικαιολογημένα. Προτείνεται οι τελευταίοι/</a:t>
            </a:r>
            <a:r>
              <a:rPr lang="el-GR" sz="24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ες</a:t>
            </a:r>
            <a:r>
              <a:rPr lang="el-GR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να εξετάζονται στη διάρκεια της περιόδου από </a:t>
            </a:r>
            <a:r>
              <a:rPr lang="el-GR" sz="24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Τρίτη 24 Μαΐου 2022 έως Δευτέρα 6 Ιουνίου 2022.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1A0BFE3-A566-2627-E8A1-97D1B090D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133" y="1988064"/>
            <a:ext cx="1676634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57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52207"/>
            <a:ext cx="9144000" cy="2387600"/>
          </a:xfrm>
        </p:spPr>
        <p:txBody>
          <a:bodyPr rtlCol="0">
            <a:normAutofit fontScale="90000"/>
          </a:bodyPr>
          <a:lstStyle/>
          <a:p>
            <a:pPr rtl="0"/>
            <a:r>
              <a:rPr lang="el-GR" dirty="0">
                <a:solidFill>
                  <a:schemeClr val="bg1"/>
                </a:solidFill>
                <a:latin typeface="Times New Roman" panose="02020603050405020304" pitchFamily="18" charset="0"/>
              </a:rPr>
              <a:t>Να θυμάστε…</a:t>
            </a:r>
            <a:br>
              <a:rPr lang="el-GR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l-GR" dirty="0">
                <a:solidFill>
                  <a:schemeClr val="bg1"/>
                </a:solidFill>
                <a:latin typeface="Times New Roman" panose="02020603050405020304" pitchFamily="18" charset="0"/>
              </a:rPr>
              <a:t>Προέχει η ποιότητα και η συνάφεια!</a:t>
            </a:r>
          </a:p>
        </p:txBody>
      </p: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AA65E432-C1E6-4C36-BF8E-2DA25E65D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79677" y="3278339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Γραφικό 14">
            <a:extLst>
              <a:ext uri="{FF2B5EF4-FFF2-40B4-BE49-F238E27FC236}">
                <a16:creationId xmlns:a16="http://schemas.microsoft.com/office/drawing/2014/main" id="{2A123BD8-A09C-49C0-98E8-54B55610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31394">
            <a:off x="3790715" y="4482751"/>
            <a:ext cx="3194131" cy="3194131"/>
          </a:xfrm>
          <a:prstGeom prst="rect">
            <a:avLst/>
          </a:prstGeom>
        </p:spPr>
      </p:pic>
      <p:pic>
        <p:nvPicPr>
          <p:cNvPr id="11" name="Γραφικό 10">
            <a:extLst>
              <a:ext uri="{FF2B5EF4-FFF2-40B4-BE49-F238E27FC236}">
                <a16:creationId xmlns:a16="http://schemas.microsoft.com/office/drawing/2014/main" id="{3CB00449-E308-4DF3-9CFD-9A7D30B67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338607" flipH="1">
            <a:off x="-587261" y="1663257"/>
            <a:ext cx="2684499" cy="2684499"/>
          </a:xfrm>
          <a:prstGeom prst="rect">
            <a:avLst/>
          </a:prstGeom>
        </p:spPr>
      </p:pic>
      <p:pic>
        <p:nvPicPr>
          <p:cNvPr id="13" name="Γραφικό 12">
            <a:extLst>
              <a:ext uri="{FF2B5EF4-FFF2-40B4-BE49-F238E27FC236}">
                <a16:creationId xmlns:a16="http://schemas.microsoft.com/office/drawing/2014/main" id="{6A56DF0C-1331-406E-AEE6-06E0E59FB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078969">
            <a:off x="1920309" y="4797205"/>
            <a:ext cx="2453456" cy="2453456"/>
          </a:xfrm>
          <a:prstGeom prst="rect">
            <a:avLst/>
          </a:prstGeom>
        </p:spPr>
      </p:pic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88D22565-F42F-439B-A6A4-CF161165E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213697">
            <a:off x="-491837" y="3688628"/>
            <a:ext cx="3245427" cy="3245427"/>
          </a:xfrm>
          <a:prstGeom prst="rect">
            <a:avLst/>
          </a:prstGeom>
        </p:spPr>
      </p:pic>
      <p:pic>
        <p:nvPicPr>
          <p:cNvPr id="9" name="Γραφικό 8">
            <a:extLst>
              <a:ext uri="{FF2B5EF4-FFF2-40B4-BE49-F238E27FC236}">
                <a16:creationId xmlns:a16="http://schemas.microsoft.com/office/drawing/2014/main" id="{B46E3E84-D1E6-4422-AA93-3EE98A821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0451125">
            <a:off x="8514237" y="-118161"/>
            <a:ext cx="3005286" cy="3005286"/>
          </a:xfrm>
          <a:prstGeom prst="rect">
            <a:avLst/>
          </a:prstGeom>
        </p:spPr>
      </p:pic>
      <p:pic>
        <p:nvPicPr>
          <p:cNvPr id="19" name="Γραφικό 18">
            <a:extLst>
              <a:ext uri="{FF2B5EF4-FFF2-40B4-BE49-F238E27FC236}">
                <a16:creationId xmlns:a16="http://schemas.microsoft.com/office/drawing/2014/main" id="{39130E3C-1E93-4315-AE76-13C55147D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8889495">
            <a:off x="10171718" y="145767"/>
            <a:ext cx="1574403" cy="1574403"/>
          </a:xfrm>
          <a:prstGeom prst="rect">
            <a:avLst/>
          </a:prstGeom>
        </p:spPr>
      </p:pic>
      <p:pic>
        <p:nvPicPr>
          <p:cNvPr id="21" name="Γραφικό 20">
            <a:extLst>
              <a:ext uri="{FF2B5EF4-FFF2-40B4-BE49-F238E27FC236}">
                <a16:creationId xmlns:a16="http://schemas.microsoft.com/office/drawing/2014/main" id="{FFEC1660-205F-490E-800A-0D57D250B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20520790">
            <a:off x="10917677" y="783939"/>
            <a:ext cx="1488402" cy="148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1359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154801_TF33787325_Win32" id="{5432AB30-78AB-421E-86E9-A34256A797E6}" vid="{F42257B2-F3C5-4798-9966-68A6975DB7C1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Ασφάλεια εργαστηρίου</Template>
  <TotalTime>682</TotalTime>
  <Words>3418</Words>
  <Application>Microsoft Office PowerPoint</Application>
  <PresentationFormat>Ευρεία οθόνη</PresentationFormat>
  <Paragraphs>206</Paragraphs>
  <Slides>34</Slides>
  <Notes>34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34</vt:i4>
      </vt:variant>
    </vt:vector>
  </HeadingPairs>
  <TitlesOfParts>
    <vt:vector size="46" baseType="lpstr">
      <vt:lpstr>Arial</vt:lpstr>
      <vt:lpstr>Calibri</vt:lpstr>
      <vt:lpstr>Calibri Light</vt:lpstr>
      <vt:lpstr>Calibri-Bold</vt:lpstr>
      <vt:lpstr>Helvetica</vt:lpstr>
      <vt:lpstr>Helvetica Neue</vt:lpstr>
      <vt:lpstr>MyriadPro-Regular</vt:lpstr>
      <vt:lpstr>Open Sans</vt:lpstr>
      <vt:lpstr>Roboto</vt:lpstr>
      <vt:lpstr>Tahoma</vt:lpstr>
      <vt:lpstr>Times New Roman</vt:lpstr>
      <vt:lpstr>Θέμα του Office</vt:lpstr>
      <vt:lpstr>    Τράπεζα Θεμάτων Διαβαθμισμένης Δυσκολίας Τ.Θ.Δ.Δ</vt:lpstr>
      <vt:lpstr>Τι είναι η Τράπεζα Θεμάτων; ΦΕΚ 5787/τεύχος Β/ 30-12-2020 </vt:lpstr>
      <vt:lpstr>Αρχικός σχεδιασμός: τι προέβλεπε; ΦΕΚ 5787/τεύχος Β/ 30-12-2020 </vt:lpstr>
      <vt:lpstr> Πως γίνεται η υποβολή, αξιολόγηση, επιλογή και εισαγωγή θεμάτων διαβαθμισμένης δυσκολίας ΦΕΚ 5787/τεύχος Β/ 30-12-2020  </vt:lpstr>
      <vt:lpstr>Ποιοι έχουν πρόσβαση στην Τ.Θ.Δ.Δ.  ΦΕΚ 5787/τεύχος Β/ 30-12-2020 </vt:lpstr>
      <vt:lpstr>Πρόσβαση στην Τ.Θ.Δ.Δ.  Βοηθητικό υλικό - απορίες</vt:lpstr>
      <vt:lpstr>Πρόσβαση στην Τ.Θ.Δ.Δ.  Θέλω να δω τα θέματα</vt:lpstr>
      <vt:lpstr>  Ποια είναι τα «Γραπτώς εξεταζόμενα» μαθήματα στις προαγωγικές εξετάσεις της Α’ τάξης   </vt:lpstr>
      <vt:lpstr>  Ποια είναι τα «Γραπτώς εξεταζόμενα» μαθήματα στις προαγωγικές εξετάσεις της Β’ τάξης   </vt:lpstr>
      <vt:lpstr>  Τράπεζα Θεμάτων Διαβαθμισμένης Δυσκολίας   ΦΕΚ 111/τεύχος Α/ 12-06-2020 (Ν.4692 αναβάθμιση του σχολείου κ.α. διατάξεις)   </vt:lpstr>
      <vt:lpstr>Διαδικασία ενημέρωσης  ΦΕΚ 5787/τεύχος Β/ 30-12-2020  και Έγγραφο 49510/ΓΔ4 /3-5-2022 </vt:lpstr>
      <vt:lpstr>Διαδικασίες την ημέρα των εξετάσεων ΦΕΚ 5787/τεύχος Β/ 30-12-2020  Έγγραφο 49510/ΓΔ4 /3-5-2022 </vt:lpstr>
      <vt:lpstr> Διαδικασία για την κλήρωση των θεμάτων Έγγραφο 49510/ΓΔ4 /3-5-2022 </vt:lpstr>
      <vt:lpstr> Διαδικασίες για μαθητές που εξετάζονται προφορικά Έγγραφο 49510/ΓΔ4 /3-5-2022 </vt:lpstr>
      <vt:lpstr>  Τράπεζα Θεμάτων - Τρόπος αξιολόγησης  </vt:lpstr>
      <vt:lpstr>  Τράπεζα Θεμάτων- Τρόπος αξιολόγησης για τα θεωρητικά μαθήματα    </vt:lpstr>
      <vt:lpstr>  Τράπεζα Θεμάτων - Τρόπος αξιολόγησης για τα Μαθήματα Σχεδιαστικού́ Περιεχομένου   </vt:lpstr>
      <vt:lpstr>  Τράπεζα Θεμάτων Α ομάδα θεμάτων   </vt:lpstr>
      <vt:lpstr>  Τράπεζα Θεμάτων – Β ομάδα θεμάτων  </vt:lpstr>
      <vt:lpstr>  Τράπεζα Θεμάτων - Παραδείγματα για το 2ο Θέμα  </vt:lpstr>
      <vt:lpstr>  Τράπεζα Θεμάτων - Παραδείγματα για το 2ο Θέμα  </vt:lpstr>
      <vt:lpstr>  Τράπεζα Θεμάτων - Παραδείγματα για το 2ο Θέμα  </vt:lpstr>
      <vt:lpstr>  Τράπεζα Θεμάτων - Παραδείγματα για το 2ο Θέμα Θέμα #20952  </vt:lpstr>
      <vt:lpstr>  Τράπεζα Θεμάτων - Παραδείγματα για το 2ο Θέμα  </vt:lpstr>
      <vt:lpstr>  Τράπεζα Θεμάτων - Παραδείγματα για το 4ο Θέμα  </vt:lpstr>
      <vt:lpstr>  Τράπεζα Θεμάτων - Παραδείγματα για το 4ο Θέμα  </vt:lpstr>
      <vt:lpstr>  Τράπεζα Θεμάτων - Παραδείγματα για το 4ο Θέμα  </vt:lpstr>
      <vt:lpstr>  Τράπεζα Θεμάτων - Παραδείγματα για το 4ο Θέμα Θέμα #16442  </vt:lpstr>
      <vt:lpstr>Διαδικασίες για επίλυση προβλημάτων ΦΕΚ 5787/τεύχος Β/ 30-12-2020 </vt:lpstr>
      <vt:lpstr> Διαδικασίες για επίλυση προβλημάτων ΦΕΚ 5787/τεύχος Β/ 30-12-2020 &amp; Έγγραφο 49510/ΓΔ4 /3-5-2022 </vt:lpstr>
      <vt:lpstr> Διαδικασίες για επίλυση προβλημάτων Έγγραφο 49510/ΓΔ4 /3-5-2022 </vt:lpstr>
      <vt:lpstr>Επαναληπτικές εξετάσεις Σεπτεμβρίου ΦΕΚ 5787/τεύχος Β/ 30-12-2020 </vt:lpstr>
      <vt:lpstr>  Τράπεζα Θεμάτων – Ημερομηνίες εξεταστικής περιόδου  </vt:lpstr>
      <vt:lpstr>Να θυμάστε… Προέχει η ποιότητα και η συνάφεια!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Ασφάλεια εργαστηρίου</dc:title>
  <dc:creator>NIKOLAIDIS DIMITRIOS</dc:creator>
  <cp:lastModifiedBy>NIKOLAIDIS DIMITRIOS</cp:lastModifiedBy>
  <cp:revision>59</cp:revision>
  <dcterms:created xsi:type="dcterms:W3CDTF">2022-04-06T06:45:00Z</dcterms:created>
  <dcterms:modified xsi:type="dcterms:W3CDTF">2022-05-11T13:47:44Z</dcterms:modified>
</cp:coreProperties>
</file>