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8" r:id="rId23"/>
    <p:sldId id="276" r:id="rId24"/>
    <p:sldId id="277" r:id="rId2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3"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34" name="PlaceHolder 2"/>
          <p:cNvSpPr>
            <a:spLocks noGrp="1"/>
          </p:cNvSpPr>
          <p:nvPr>
            <p:ph type="subTitle"/>
          </p:nvPr>
        </p:nvSpPr>
        <p:spPr>
          <a:xfrm>
            <a:off x="2589120" y="2133720"/>
            <a:ext cx="8915040" cy="3777120"/>
          </a:xfrm>
          <a:prstGeom prst="rect">
            <a:avLst/>
          </a:prstGeom>
        </p:spPr>
        <p:txBody>
          <a:bodyPr lIns="0" tIns="0" rIns="0" bIns="0" anchor="ctr">
            <a:spAutoFit/>
          </a:bodyPr>
          <a:lstStyle/>
          <a:p>
            <a:pPr algn="ctr"/>
            <a:endParaRPr lang="el-G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36" name="PlaceHolder 2"/>
          <p:cNvSpPr>
            <a:spLocks noGrp="1"/>
          </p:cNvSpPr>
          <p:nvPr>
            <p:ph type="body"/>
          </p:nvPr>
        </p:nvSpPr>
        <p:spPr>
          <a:xfrm>
            <a:off x="2589120" y="2133720"/>
            <a:ext cx="89150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38"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39"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0"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1" name="PlaceHolder 1"/>
          <p:cNvSpPr>
            <a:spLocks noGrp="1"/>
          </p:cNvSpPr>
          <p:nvPr>
            <p:ph type="subTitle"/>
          </p:nvPr>
        </p:nvSpPr>
        <p:spPr>
          <a:xfrm>
            <a:off x="2593080" y="624240"/>
            <a:ext cx="8911440" cy="5937120"/>
          </a:xfrm>
          <a:prstGeom prst="rect">
            <a:avLst/>
          </a:prstGeom>
        </p:spPr>
        <p:txBody>
          <a:bodyPr lIns="0" tIns="0" rIns="0" bIns="0" anchor="ctr">
            <a:spAutoFit/>
          </a:bodyPr>
          <a:lstStyle/>
          <a:p>
            <a:pPr algn="ctr"/>
            <a:endParaRPr lang="el-G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43"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4"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5"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47"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8"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49" name="PlaceHolder 4"/>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51"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2"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3" name="PlaceHolder 4"/>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55" name="PlaceHolder 2"/>
          <p:cNvSpPr>
            <a:spLocks noGrp="1"/>
          </p:cNvSpPr>
          <p:nvPr>
            <p:ph type="body"/>
          </p:nvPr>
        </p:nvSpPr>
        <p:spPr>
          <a:xfrm>
            <a:off x="2589120" y="21337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6" name="PlaceHolder 3"/>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58"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59"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0"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1" name="PlaceHolder 5"/>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63" name="PlaceHolder 2"/>
          <p:cNvSpPr>
            <a:spLocks noGrp="1"/>
          </p:cNvSpPr>
          <p:nvPr>
            <p:ph type="body"/>
          </p:nvPr>
        </p:nvSpPr>
        <p:spPr>
          <a:xfrm>
            <a:off x="25891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4" name="PlaceHolder 3"/>
          <p:cNvSpPr>
            <a:spLocks noGrp="1"/>
          </p:cNvSpPr>
          <p:nvPr>
            <p:ph type="body"/>
          </p:nvPr>
        </p:nvSpPr>
        <p:spPr>
          <a:xfrm>
            <a:off x="560340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5" name="PlaceHolder 4"/>
          <p:cNvSpPr>
            <a:spLocks noGrp="1"/>
          </p:cNvSpPr>
          <p:nvPr>
            <p:ph type="body"/>
          </p:nvPr>
        </p:nvSpPr>
        <p:spPr>
          <a:xfrm>
            <a:off x="86173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6" name="PlaceHolder 5"/>
          <p:cNvSpPr>
            <a:spLocks noGrp="1"/>
          </p:cNvSpPr>
          <p:nvPr>
            <p:ph type="body"/>
          </p:nvPr>
        </p:nvSpPr>
        <p:spPr>
          <a:xfrm>
            <a:off x="25891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7" name="PlaceHolder 6"/>
          <p:cNvSpPr>
            <a:spLocks noGrp="1"/>
          </p:cNvSpPr>
          <p:nvPr>
            <p:ph type="body"/>
          </p:nvPr>
        </p:nvSpPr>
        <p:spPr>
          <a:xfrm>
            <a:off x="560340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68" name="PlaceHolder 7"/>
          <p:cNvSpPr>
            <a:spLocks noGrp="1"/>
          </p:cNvSpPr>
          <p:nvPr>
            <p:ph type="body"/>
          </p:nvPr>
        </p:nvSpPr>
        <p:spPr>
          <a:xfrm>
            <a:off x="86173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2"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03" name="PlaceHolder 2"/>
          <p:cNvSpPr>
            <a:spLocks noGrp="1"/>
          </p:cNvSpPr>
          <p:nvPr>
            <p:ph type="subTitle"/>
          </p:nvPr>
        </p:nvSpPr>
        <p:spPr>
          <a:xfrm>
            <a:off x="2589120" y="2133720"/>
            <a:ext cx="8915040" cy="3777120"/>
          </a:xfrm>
          <a:prstGeom prst="rect">
            <a:avLst/>
          </a:prstGeom>
        </p:spPr>
        <p:txBody>
          <a:bodyPr lIns="0" tIns="0" rIns="0" bIns="0" anchor="ctr">
            <a:spAutoFit/>
          </a:bodyPr>
          <a:lstStyle/>
          <a:p>
            <a:pPr algn="ctr"/>
            <a:endParaRPr lang="el-G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05" name="PlaceHolder 2"/>
          <p:cNvSpPr>
            <a:spLocks noGrp="1"/>
          </p:cNvSpPr>
          <p:nvPr>
            <p:ph type="body"/>
          </p:nvPr>
        </p:nvSpPr>
        <p:spPr>
          <a:xfrm>
            <a:off x="2589120" y="2133720"/>
            <a:ext cx="89150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07"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08"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9"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0" name="PlaceHolder 1"/>
          <p:cNvSpPr>
            <a:spLocks noGrp="1"/>
          </p:cNvSpPr>
          <p:nvPr>
            <p:ph type="subTitle"/>
          </p:nvPr>
        </p:nvSpPr>
        <p:spPr>
          <a:xfrm>
            <a:off x="2593080" y="624240"/>
            <a:ext cx="8911440" cy="5937120"/>
          </a:xfrm>
          <a:prstGeom prst="rect">
            <a:avLst/>
          </a:prstGeom>
        </p:spPr>
        <p:txBody>
          <a:bodyPr lIns="0" tIns="0" rIns="0" bIns="0" anchor="ctr">
            <a:spAutoFit/>
          </a:bodyPr>
          <a:lstStyle/>
          <a:p>
            <a:pPr algn="ctr"/>
            <a:endParaRPr lang="el-G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12"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3" name="PlaceHolder 3"/>
          <p:cNvSpPr>
            <a:spLocks noGrp="1"/>
          </p:cNvSpPr>
          <p:nvPr>
            <p:ph type="body"/>
          </p:nvPr>
        </p:nvSpPr>
        <p:spPr>
          <a:xfrm>
            <a:off x="715716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4"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16" name="PlaceHolder 2"/>
          <p:cNvSpPr>
            <a:spLocks noGrp="1"/>
          </p:cNvSpPr>
          <p:nvPr>
            <p:ph type="body"/>
          </p:nvPr>
        </p:nvSpPr>
        <p:spPr>
          <a:xfrm>
            <a:off x="2589120" y="2133720"/>
            <a:ext cx="4350240" cy="377712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7"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18" name="PlaceHolder 4"/>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20"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1"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2" name="PlaceHolder 4"/>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24" name="PlaceHolder 2"/>
          <p:cNvSpPr>
            <a:spLocks noGrp="1"/>
          </p:cNvSpPr>
          <p:nvPr>
            <p:ph type="body"/>
          </p:nvPr>
        </p:nvSpPr>
        <p:spPr>
          <a:xfrm>
            <a:off x="2589120" y="21337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5" name="PlaceHolder 3"/>
          <p:cNvSpPr>
            <a:spLocks noGrp="1"/>
          </p:cNvSpPr>
          <p:nvPr>
            <p:ph type="body"/>
          </p:nvPr>
        </p:nvSpPr>
        <p:spPr>
          <a:xfrm>
            <a:off x="2589120" y="4106520"/>
            <a:ext cx="89150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27" name="PlaceHolder 2"/>
          <p:cNvSpPr>
            <a:spLocks noGrp="1"/>
          </p:cNvSpPr>
          <p:nvPr>
            <p:ph type="body"/>
          </p:nvPr>
        </p:nvSpPr>
        <p:spPr>
          <a:xfrm>
            <a:off x="258912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8" name="PlaceHolder 3"/>
          <p:cNvSpPr>
            <a:spLocks noGrp="1"/>
          </p:cNvSpPr>
          <p:nvPr>
            <p:ph type="body"/>
          </p:nvPr>
        </p:nvSpPr>
        <p:spPr>
          <a:xfrm>
            <a:off x="7157160" y="21337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29" name="PlaceHolder 4"/>
          <p:cNvSpPr>
            <a:spLocks noGrp="1"/>
          </p:cNvSpPr>
          <p:nvPr>
            <p:ph type="body"/>
          </p:nvPr>
        </p:nvSpPr>
        <p:spPr>
          <a:xfrm>
            <a:off x="258912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0" name="PlaceHolder 5"/>
          <p:cNvSpPr>
            <a:spLocks noGrp="1"/>
          </p:cNvSpPr>
          <p:nvPr>
            <p:ph type="body"/>
          </p:nvPr>
        </p:nvSpPr>
        <p:spPr>
          <a:xfrm>
            <a:off x="7157160" y="4106520"/>
            <a:ext cx="435024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2593080" y="624240"/>
            <a:ext cx="8911440" cy="1280520"/>
          </a:xfrm>
          <a:prstGeom prst="rect">
            <a:avLst/>
          </a:prstGeom>
        </p:spPr>
        <p:txBody>
          <a:bodyPr lIns="0" tIns="0" rIns="0" bIns="0" anchor="ctr">
            <a:spAutoFit/>
          </a:bodyPr>
          <a:lstStyle/>
          <a:p>
            <a:endParaRPr lang="en-US" sz="1800" b="0" strike="noStrike" spc="-1">
              <a:solidFill>
                <a:srgbClr val="000000"/>
              </a:solidFill>
              <a:latin typeface="Century Gothic"/>
            </a:endParaRPr>
          </a:p>
        </p:txBody>
      </p:sp>
      <p:sp>
        <p:nvSpPr>
          <p:cNvPr id="132" name="PlaceHolder 2"/>
          <p:cNvSpPr>
            <a:spLocks noGrp="1"/>
          </p:cNvSpPr>
          <p:nvPr>
            <p:ph type="body"/>
          </p:nvPr>
        </p:nvSpPr>
        <p:spPr>
          <a:xfrm>
            <a:off x="25891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3" name="PlaceHolder 3"/>
          <p:cNvSpPr>
            <a:spLocks noGrp="1"/>
          </p:cNvSpPr>
          <p:nvPr>
            <p:ph type="body"/>
          </p:nvPr>
        </p:nvSpPr>
        <p:spPr>
          <a:xfrm>
            <a:off x="560340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4" name="PlaceHolder 4"/>
          <p:cNvSpPr>
            <a:spLocks noGrp="1"/>
          </p:cNvSpPr>
          <p:nvPr>
            <p:ph type="body"/>
          </p:nvPr>
        </p:nvSpPr>
        <p:spPr>
          <a:xfrm>
            <a:off x="8617320" y="21337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5" name="PlaceHolder 5"/>
          <p:cNvSpPr>
            <a:spLocks noGrp="1"/>
          </p:cNvSpPr>
          <p:nvPr>
            <p:ph type="body"/>
          </p:nvPr>
        </p:nvSpPr>
        <p:spPr>
          <a:xfrm>
            <a:off x="25891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6" name="PlaceHolder 6"/>
          <p:cNvSpPr>
            <a:spLocks noGrp="1"/>
          </p:cNvSpPr>
          <p:nvPr>
            <p:ph type="body"/>
          </p:nvPr>
        </p:nvSpPr>
        <p:spPr>
          <a:xfrm>
            <a:off x="560340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
        <p:nvSpPr>
          <p:cNvPr id="137" name="PlaceHolder 7"/>
          <p:cNvSpPr>
            <a:spLocks noGrp="1"/>
          </p:cNvSpPr>
          <p:nvPr>
            <p:ph type="body"/>
          </p:nvPr>
        </p:nvSpPr>
        <p:spPr>
          <a:xfrm>
            <a:off x="8617320" y="4106520"/>
            <a:ext cx="2870280" cy="1801440"/>
          </a:xfrm>
          <a:prstGeom prst="rect">
            <a:avLst/>
          </a:prstGeom>
        </p:spPr>
        <p:txBody>
          <a:bodyPr lIns="0" tIns="0" rIns="0" bIns="0">
            <a:normAutofit/>
          </a:bodyPr>
          <a:lstStyle/>
          <a:p>
            <a:endParaRPr lang="en-US" sz="1800" b="0" strike="noStrike" spc="-1">
              <a:solidFill>
                <a:srgbClr val="404040"/>
              </a:solidFill>
              <a:latin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3" name="Group 1"/>
          <p:cNvGrpSpPr/>
          <p:nvPr/>
        </p:nvGrpSpPr>
        <p:grpSpPr>
          <a:xfrm>
            <a:off x="0" y="228600"/>
            <a:ext cx="2851200" cy="6638400"/>
            <a:chOff x="0" y="228600"/>
            <a:chExt cx="2851200" cy="6638400"/>
          </a:xfrm>
        </p:grpSpPr>
        <p:sp>
          <p:nvSpPr>
            <p:cNvPr id="34" name="CustomShape 2"/>
            <p:cNvSpPr/>
            <p:nvPr/>
          </p:nvSpPr>
          <p:spPr>
            <a:xfrm>
              <a:off x="0" y="2575080"/>
              <a:ext cx="100440" cy="62568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2" name="CustomShape 3"/>
            <p:cNvSpPr/>
            <p:nvPr/>
          </p:nvSpPr>
          <p:spPr>
            <a:xfrm>
              <a:off x="128520" y="3156480"/>
              <a:ext cx="646200" cy="232200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3" name="CustomShape 4"/>
            <p:cNvSpPr/>
            <p:nvPr/>
          </p:nvSpPr>
          <p:spPr>
            <a:xfrm>
              <a:off x="807120" y="5447160"/>
              <a:ext cx="609120" cy="141984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4" name="CustomShape 5"/>
            <p:cNvSpPr/>
            <p:nvPr/>
          </p:nvSpPr>
          <p:spPr>
            <a:xfrm>
              <a:off x="959760" y="6503760"/>
              <a:ext cx="171000" cy="36324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5" name="CustomShape 6"/>
            <p:cNvSpPr/>
            <p:nvPr/>
          </p:nvSpPr>
          <p:spPr>
            <a:xfrm>
              <a:off x="100800" y="3201120"/>
              <a:ext cx="821520" cy="332820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 name="CustomShape 7"/>
            <p:cNvSpPr/>
            <p:nvPr/>
          </p:nvSpPr>
          <p:spPr>
            <a:xfrm>
              <a:off x="22320" y="228600"/>
              <a:ext cx="105840" cy="292752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 name="CustomShape 8"/>
            <p:cNvSpPr/>
            <p:nvPr/>
          </p:nvSpPr>
          <p:spPr>
            <a:xfrm>
              <a:off x="78120" y="2944080"/>
              <a:ext cx="77760" cy="49356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 name="CustomShape 9"/>
            <p:cNvSpPr/>
            <p:nvPr/>
          </p:nvSpPr>
          <p:spPr>
            <a:xfrm>
              <a:off x="769680" y="5478840"/>
              <a:ext cx="189720" cy="102456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9" name="CustomShape 10"/>
            <p:cNvSpPr/>
            <p:nvPr/>
          </p:nvSpPr>
          <p:spPr>
            <a:xfrm>
              <a:off x="775440" y="1398960"/>
              <a:ext cx="2075760" cy="404784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0" name="CustomShape 11"/>
            <p:cNvSpPr/>
            <p:nvPr/>
          </p:nvSpPr>
          <p:spPr>
            <a:xfrm>
              <a:off x="922680" y="6530040"/>
              <a:ext cx="161640" cy="33696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1" name="CustomShape 12"/>
            <p:cNvSpPr/>
            <p:nvPr/>
          </p:nvSpPr>
          <p:spPr>
            <a:xfrm>
              <a:off x="769680" y="5359320"/>
              <a:ext cx="37080" cy="22140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2" name="CustomShape 13"/>
            <p:cNvSpPr/>
            <p:nvPr/>
          </p:nvSpPr>
          <p:spPr>
            <a:xfrm>
              <a:off x="849960" y="6244560"/>
              <a:ext cx="238320" cy="62208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grpSp>
      <p:grpSp>
        <p:nvGrpSpPr>
          <p:cNvPr id="13" name="Group 14"/>
          <p:cNvGrpSpPr/>
          <p:nvPr/>
        </p:nvGrpSpPr>
        <p:grpSpPr>
          <a:xfrm>
            <a:off x="27360" y="-720"/>
            <a:ext cx="2356200" cy="6853680"/>
            <a:chOff x="27360" y="-720"/>
            <a:chExt cx="2356200" cy="6853680"/>
          </a:xfrm>
        </p:grpSpPr>
        <p:sp>
          <p:nvSpPr>
            <p:cNvPr id="14" name="CustomShape 15"/>
            <p:cNvSpPr/>
            <p:nvPr/>
          </p:nvSpPr>
          <p:spPr>
            <a:xfrm>
              <a:off x="27360" y="-720"/>
              <a:ext cx="493920" cy="440064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5" name="CustomShape 16"/>
            <p:cNvSpPr/>
            <p:nvPr/>
          </p:nvSpPr>
          <p:spPr>
            <a:xfrm>
              <a:off x="550440" y="4316400"/>
              <a:ext cx="423000" cy="158040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6" name="CustomShape 17"/>
            <p:cNvSpPr/>
            <p:nvPr/>
          </p:nvSpPr>
          <p:spPr>
            <a:xfrm>
              <a:off x="1006200" y="5862600"/>
              <a:ext cx="430560" cy="99036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7" name="CustomShape 18"/>
            <p:cNvSpPr/>
            <p:nvPr/>
          </p:nvSpPr>
          <p:spPr>
            <a:xfrm>
              <a:off x="521640" y="4364280"/>
              <a:ext cx="551520" cy="223560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8" name="CustomShape 19"/>
            <p:cNvSpPr/>
            <p:nvPr/>
          </p:nvSpPr>
          <p:spPr>
            <a:xfrm>
              <a:off x="468000" y="1289160"/>
              <a:ext cx="173880" cy="302688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9" name="CustomShape 20"/>
            <p:cNvSpPr/>
            <p:nvPr/>
          </p:nvSpPr>
          <p:spPr>
            <a:xfrm>
              <a:off x="1111680" y="6571440"/>
              <a:ext cx="133920" cy="28116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0" name="CustomShape 21"/>
            <p:cNvSpPr/>
            <p:nvPr/>
          </p:nvSpPr>
          <p:spPr>
            <a:xfrm>
              <a:off x="502560" y="4107600"/>
              <a:ext cx="82080" cy="51120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1" name="CustomShape 22"/>
            <p:cNvSpPr/>
            <p:nvPr/>
          </p:nvSpPr>
          <p:spPr>
            <a:xfrm>
              <a:off x="973800" y="3145680"/>
              <a:ext cx="1409760" cy="271656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2" name="CustomShape 23"/>
            <p:cNvSpPr/>
            <p:nvPr/>
          </p:nvSpPr>
          <p:spPr>
            <a:xfrm>
              <a:off x="1073520" y="6600240"/>
              <a:ext cx="120240" cy="25272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3" name="CustomShape 24"/>
            <p:cNvSpPr/>
            <p:nvPr/>
          </p:nvSpPr>
          <p:spPr>
            <a:xfrm>
              <a:off x="973800" y="5897160"/>
              <a:ext cx="137520" cy="67392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4" name="CustomShape 25"/>
            <p:cNvSpPr/>
            <p:nvPr/>
          </p:nvSpPr>
          <p:spPr>
            <a:xfrm>
              <a:off x="973800" y="5772600"/>
              <a:ext cx="37800" cy="22752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5" name="CustomShape 26"/>
            <p:cNvSpPr/>
            <p:nvPr/>
          </p:nvSpPr>
          <p:spPr>
            <a:xfrm>
              <a:off x="1006200" y="6322680"/>
              <a:ext cx="210240" cy="53028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grpSp>
      <p:sp>
        <p:nvSpPr>
          <p:cNvPr id="26" name="CustomShape 27"/>
          <p:cNvSpPr/>
          <p:nvPr/>
        </p:nvSpPr>
        <p:spPr>
          <a:xfrm>
            <a:off x="0" y="0"/>
            <a:ext cx="182520" cy="6857640"/>
          </a:xfrm>
          <a:prstGeom prst="rect">
            <a:avLst/>
          </a:prstGeom>
          <a:solidFill>
            <a:schemeClr val="tx2"/>
          </a:solidFill>
          <a:ln>
            <a:noFill/>
          </a:ln>
          <a:effectLst>
            <a:outerShdw blurRad="38100" dist="2556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27" name="PlaceHolder 28"/>
          <p:cNvSpPr>
            <a:spLocks noGrp="1"/>
          </p:cNvSpPr>
          <p:nvPr>
            <p:ph type="title"/>
          </p:nvPr>
        </p:nvSpPr>
        <p:spPr>
          <a:xfrm>
            <a:off x="2593080" y="624240"/>
            <a:ext cx="8911440" cy="1280520"/>
          </a:xfrm>
          <a:prstGeom prst="rect">
            <a:avLst/>
          </a:prstGeom>
        </p:spPr>
        <p:txBody>
          <a:bodyPr>
            <a:noAutofit/>
          </a:bodyPr>
          <a:lstStyle/>
          <a:p>
            <a:pPr>
              <a:lnSpc>
                <a:spcPct val="100000"/>
              </a:lnSpc>
            </a:pPr>
            <a:r>
              <a:rPr lang="en-US" sz="3600" b="0" strike="noStrike" spc="-1">
                <a:solidFill>
                  <a:srgbClr val="262626"/>
                </a:solidFill>
                <a:latin typeface="Century Gothic"/>
              </a:rPr>
              <a:t>Κάντε κλικ για να επεξεργαστείτε τον τίτλο υποδείγματος</a:t>
            </a:r>
            <a:endParaRPr lang="en-US" sz="3600" b="0" strike="noStrike" spc="-1">
              <a:solidFill>
                <a:srgbClr val="000000"/>
              </a:solidFill>
              <a:latin typeface="Century Gothic"/>
            </a:endParaRPr>
          </a:p>
        </p:txBody>
      </p:sp>
      <p:sp>
        <p:nvSpPr>
          <p:cNvPr id="28" name="PlaceHolder 29"/>
          <p:cNvSpPr>
            <a:spLocks noGrp="1"/>
          </p:cNvSpPr>
          <p:nvPr>
            <p:ph type="body"/>
          </p:nvPr>
        </p:nvSpPr>
        <p:spPr>
          <a:xfrm>
            <a:off x="2589120" y="2133720"/>
            <a:ext cx="8915040" cy="3777120"/>
          </a:xfrm>
          <a:prstGeom prst="rect">
            <a:avLst/>
          </a:prstGeom>
        </p:spPr>
        <p:txBody>
          <a:bodyPr>
            <a:noAutofit/>
          </a:bodyPr>
          <a:lstStyle/>
          <a:p>
            <a:pPr marL="343080" indent="-342720">
              <a:lnSpc>
                <a:spcPct val="100000"/>
              </a:lnSpc>
              <a:spcBef>
                <a:spcPts val="1001"/>
              </a:spcBef>
              <a:buClr>
                <a:srgbClr val="A53010"/>
              </a:buClr>
              <a:buFont typeface="Wingdings 3" charset="2"/>
              <a:buChar char=""/>
            </a:pPr>
            <a:r>
              <a:rPr lang="en-US" sz="1800" b="0" strike="noStrike" spc="-1">
                <a:solidFill>
                  <a:srgbClr val="404040"/>
                </a:solidFill>
                <a:latin typeface="Century Gothic"/>
              </a:rPr>
              <a:t>Επεξεργασία στυλ υποδείγματος κειμένου</a:t>
            </a:r>
          </a:p>
          <a:p>
            <a:pPr marL="743040" lvl="1" indent="-285480">
              <a:lnSpc>
                <a:spcPct val="100000"/>
              </a:lnSpc>
              <a:spcBef>
                <a:spcPts val="1001"/>
              </a:spcBef>
              <a:buClr>
                <a:srgbClr val="A53010"/>
              </a:buClr>
              <a:buFont typeface="Wingdings 3" charset="2"/>
              <a:buChar char=""/>
            </a:pPr>
            <a:r>
              <a:rPr lang="en-US" sz="1600" b="0" strike="noStrike" spc="-1">
                <a:solidFill>
                  <a:srgbClr val="404040"/>
                </a:solidFill>
                <a:latin typeface="Century Gothic"/>
              </a:rPr>
              <a:t>Δεύτερου επιπέδου</a:t>
            </a:r>
          </a:p>
          <a:p>
            <a:pPr marL="1143000" lvl="2" indent="-228240">
              <a:lnSpc>
                <a:spcPct val="100000"/>
              </a:lnSpc>
              <a:spcBef>
                <a:spcPts val="1001"/>
              </a:spcBef>
              <a:buClr>
                <a:srgbClr val="A53010"/>
              </a:buClr>
              <a:buFont typeface="Wingdings 3" charset="2"/>
              <a:buChar char=""/>
            </a:pPr>
            <a:r>
              <a:rPr lang="en-US" sz="1400" b="0" strike="noStrike" spc="-1">
                <a:solidFill>
                  <a:srgbClr val="404040"/>
                </a:solidFill>
                <a:latin typeface="Century Gothic"/>
              </a:rPr>
              <a:t>Τρίτου επιπέδου</a:t>
            </a:r>
          </a:p>
          <a:p>
            <a:pPr marL="1600200" lvl="3" indent="-228240">
              <a:lnSpc>
                <a:spcPct val="100000"/>
              </a:lnSpc>
              <a:spcBef>
                <a:spcPts val="1001"/>
              </a:spcBef>
              <a:buClr>
                <a:srgbClr val="A53010"/>
              </a:buClr>
              <a:buFont typeface="Wingdings 3" charset="2"/>
              <a:buChar char=""/>
            </a:pPr>
            <a:r>
              <a:rPr lang="en-US" sz="1200" b="0" strike="noStrike" spc="-1">
                <a:solidFill>
                  <a:srgbClr val="404040"/>
                </a:solidFill>
                <a:latin typeface="Century Gothic"/>
              </a:rPr>
              <a:t>Τέταρτου επιπέδου</a:t>
            </a:r>
          </a:p>
          <a:p>
            <a:pPr marL="2057400" lvl="4" indent="-228240">
              <a:lnSpc>
                <a:spcPct val="100000"/>
              </a:lnSpc>
              <a:spcBef>
                <a:spcPts val="1001"/>
              </a:spcBef>
              <a:buClr>
                <a:srgbClr val="A53010"/>
              </a:buClr>
              <a:buFont typeface="Wingdings 3" charset="2"/>
              <a:buChar char=""/>
            </a:pPr>
            <a:r>
              <a:rPr lang="en-US" sz="1200" b="0" strike="noStrike" spc="-1">
                <a:solidFill>
                  <a:srgbClr val="404040"/>
                </a:solidFill>
                <a:latin typeface="Century Gothic"/>
              </a:rPr>
              <a:t>Πέμπτου επιπέδου</a:t>
            </a:r>
          </a:p>
        </p:txBody>
      </p:sp>
      <p:sp>
        <p:nvSpPr>
          <p:cNvPr id="29" name="PlaceHolder 30"/>
          <p:cNvSpPr>
            <a:spLocks noGrp="1"/>
          </p:cNvSpPr>
          <p:nvPr>
            <p:ph type="dt"/>
          </p:nvPr>
        </p:nvSpPr>
        <p:spPr>
          <a:xfrm>
            <a:off x="10361520" y="6130440"/>
            <a:ext cx="1145880" cy="370080"/>
          </a:xfrm>
          <a:prstGeom prst="rect">
            <a:avLst/>
          </a:prstGeom>
        </p:spPr>
        <p:txBody>
          <a:bodyPr anchor="ctr">
            <a:noAutofit/>
          </a:bodyPr>
          <a:lstStyle/>
          <a:p>
            <a:pPr algn="r">
              <a:lnSpc>
                <a:spcPct val="100000"/>
              </a:lnSpc>
            </a:pPr>
            <a:fld id="{CD3DE4F9-0253-4147-87ED-EC27838B3F46}" type="datetime">
              <a:rPr lang="el-GR" sz="900" b="0" strike="noStrike" spc="-1">
                <a:solidFill>
                  <a:srgbClr val="8B8B8B"/>
                </a:solidFill>
                <a:latin typeface="Century Gothic"/>
              </a:rPr>
              <a:t>17/1/2025</a:t>
            </a:fld>
            <a:endParaRPr lang="el-GR" sz="900" b="0" strike="noStrike" spc="-1" dirty="0">
              <a:latin typeface="Times New Roman"/>
            </a:endParaRPr>
          </a:p>
        </p:txBody>
      </p:sp>
      <p:sp>
        <p:nvSpPr>
          <p:cNvPr id="30" name="PlaceHolder 31"/>
          <p:cNvSpPr>
            <a:spLocks noGrp="1"/>
          </p:cNvSpPr>
          <p:nvPr>
            <p:ph type="ftr"/>
          </p:nvPr>
        </p:nvSpPr>
        <p:spPr>
          <a:xfrm>
            <a:off x="2589120" y="6135840"/>
            <a:ext cx="7619760" cy="364680"/>
          </a:xfrm>
          <a:prstGeom prst="rect">
            <a:avLst/>
          </a:prstGeom>
        </p:spPr>
        <p:txBody>
          <a:bodyPr anchor="ctr">
            <a:noAutofit/>
          </a:bodyPr>
          <a:lstStyle/>
          <a:p>
            <a:endParaRPr lang="el-GR" sz="2400" b="0" strike="noStrike" spc="-1" dirty="0">
              <a:latin typeface="Times New Roman"/>
            </a:endParaRPr>
          </a:p>
        </p:txBody>
      </p:sp>
      <p:sp>
        <p:nvSpPr>
          <p:cNvPr id="31" name="CustomShape 32"/>
          <p:cNvSpPr/>
          <p:nvPr/>
        </p:nvSpPr>
        <p:spPr>
          <a:xfrm flipV="1">
            <a:off x="-3960" y="713880"/>
            <a:ext cx="1588320" cy="50688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32" name="PlaceHolder 33"/>
          <p:cNvSpPr>
            <a:spLocks noGrp="1"/>
          </p:cNvSpPr>
          <p:nvPr>
            <p:ph type="sldNum"/>
          </p:nvPr>
        </p:nvSpPr>
        <p:spPr>
          <a:xfrm>
            <a:off x="531720" y="787680"/>
            <a:ext cx="779400" cy="364680"/>
          </a:xfrm>
          <a:prstGeom prst="rect">
            <a:avLst/>
          </a:prstGeom>
        </p:spPr>
        <p:txBody>
          <a:bodyPr anchor="ctr">
            <a:noAutofit/>
          </a:bodyPr>
          <a:lstStyle/>
          <a:p>
            <a:pPr algn="r">
              <a:lnSpc>
                <a:spcPct val="100000"/>
              </a:lnSpc>
            </a:pPr>
            <a:fld id="{12DCABF6-A137-4258-AAA2-BB388F5BD33A}" type="slidenum">
              <a:rPr lang="el-GR" sz="2000" b="0" strike="noStrike" spc="-1">
                <a:solidFill>
                  <a:srgbClr val="FEFFFF"/>
                </a:solidFill>
                <a:latin typeface="Century Gothic"/>
              </a:rPr>
              <a:t>‹#›</a:t>
            </a:fld>
            <a:endParaRPr lang="el-GR" sz="2000" b="0" strike="noStrike" spc="-1" dirty="0">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9" name="Group 1"/>
          <p:cNvGrpSpPr/>
          <p:nvPr/>
        </p:nvGrpSpPr>
        <p:grpSpPr>
          <a:xfrm>
            <a:off x="0" y="228600"/>
            <a:ext cx="2851200" cy="6638400"/>
            <a:chOff x="0" y="228600"/>
            <a:chExt cx="2851200" cy="6638400"/>
          </a:xfrm>
        </p:grpSpPr>
        <p:sp>
          <p:nvSpPr>
            <p:cNvPr id="70" name="CustomShape 2"/>
            <p:cNvSpPr/>
            <p:nvPr/>
          </p:nvSpPr>
          <p:spPr>
            <a:xfrm>
              <a:off x="0" y="2575080"/>
              <a:ext cx="100440" cy="62568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1" name="CustomShape 3"/>
            <p:cNvSpPr/>
            <p:nvPr/>
          </p:nvSpPr>
          <p:spPr>
            <a:xfrm>
              <a:off x="128520" y="3156480"/>
              <a:ext cx="646200" cy="232200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2" name="CustomShape 4"/>
            <p:cNvSpPr/>
            <p:nvPr/>
          </p:nvSpPr>
          <p:spPr>
            <a:xfrm>
              <a:off x="807120" y="5447160"/>
              <a:ext cx="609120" cy="141984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3" name="CustomShape 5"/>
            <p:cNvSpPr/>
            <p:nvPr/>
          </p:nvSpPr>
          <p:spPr>
            <a:xfrm>
              <a:off x="959760" y="6503760"/>
              <a:ext cx="171000" cy="36324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4" name="CustomShape 6"/>
            <p:cNvSpPr/>
            <p:nvPr/>
          </p:nvSpPr>
          <p:spPr>
            <a:xfrm>
              <a:off x="100800" y="3201120"/>
              <a:ext cx="821520" cy="332820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5" name="CustomShape 7"/>
            <p:cNvSpPr/>
            <p:nvPr/>
          </p:nvSpPr>
          <p:spPr>
            <a:xfrm>
              <a:off x="22320" y="228600"/>
              <a:ext cx="105840" cy="292752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6" name="CustomShape 8"/>
            <p:cNvSpPr/>
            <p:nvPr/>
          </p:nvSpPr>
          <p:spPr>
            <a:xfrm>
              <a:off x="78120" y="2944080"/>
              <a:ext cx="77760" cy="49356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7" name="CustomShape 9"/>
            <p:cNvSpPr/>
            <p:nvPr/>
          </p:nvSpPr>
          <p:spPr>
            <a:xfrm>
              <a:off x="769680" y="5478840"/>
              <a:ext cx="189720" cy="102456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8" name="CustomShape 10"/>
            <p:cNvSpPr/>
            <p:nvPr/>
          </p:nvSpPr>
          <p:spPr>
            <a:xfrm>
              <a:off x="775440" y="1398960"/>
              <a:ext cx="2075760" cy="404784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9" name="CustomShape 11"/>
            <p:cNvSpPr/>
            <p:nvPr/>
          </p:nvSpPr>
          <p:spPr>
            <a:xfrm>
              <a:off x="922680" y="6530040"/>
              <a:ext cx="161640" cy="33696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0" name="CustomShape 12"/>
            <p:cNvSpPr/>
            <p:nvPr/>
          </p:nvSpPr>
          <p:spPr>
            <a:xfrm>
              <a:off x="769680" y="5359320"/>
              <a:ext cx="37080" cy="22140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1" name="CustomShape 13"/>
            <p:cNvSpPr/>
            <p:nvPr/>
          </p:nvSpPr>
          <p:spPr>
            <a:xfrm>
              <a:off x="849960" y="6244560"/>
              <a:ext cx="238320" cy="62208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grpSp>
      <p:grpSp>
        <p:nvGrpSpPr>
          <p:cNvPr id="82" name="Group 14"/>
          <p:cNvGrpSpPr/>
          <p:nvPr/>
        </p:nvGrpSpPr>
        <p:grpSpPr>
          <a:xfrm>
            <a:off x="27360" y="-720"/>
            <a:ext cx="2356200" cy="6853680"/>
            <a:chOff x="27360" y="-720"/>
            <a:chExt cx="2356200" cy="6853680"/>
          </a:xfrm>
        </p:grpSpPr>
        <p:sp>
          <p:nvSpPr>
            <p:cNvPr id="83" name="CustomShape 15"/>
            <p:cNvSpPr/>
            <p:nvPr/>
          </p:nvSpPr>
          <p:spPr>
            <a:xfrm>
              <a:off x="27360" y="-720"/>
              <a:ext cx="493920" cy="440064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4" name="CustomShape 16"/>
            <p:cNvSpPr/>
            <p:nvPr/>
          </p:nvSpPr>
          <p:spPr>
            <a:xfrm>
              <a:off x="550440" y="4316400"/>
              <a:ext cx="423000" cy="158040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5" name="CustomShape 17"/>
            <p:cNvSpPr/>
            <p:nvPr/>
          </p:nvSpPr>
          <p:spPr>
            <a:xfrm>
              <a:off x="1006200" y="5862600"/>
              <a:ext cx="430560" cy="99036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6" name="CustomShape 18"/>
            <p:cNvSpPr/>
            <p:nvPr/>
          </p:nvSpPr>
          <p:spPr>
            <a:xfrm>
              <a:off x="521640" y="4364280"/>
              <a:ext cx="551520" cy="223560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7" name="CustomShape 19"/>
            <p:cNvSpPr/>
            <p:nvPr/>
          </p:nvSpPr>
          <p:spPr>
            <a:xfrm>
              <a:off x="468000" y="1289160"/>
              <a:ext cx="173880" cy="302688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8" name="CustomShape 20"/>
            <p:cNvSpPr/>
            <p:nvPr/>
          </p:nvSpPr>
          <p:spPr>
            <a:xfrm>
              <a:off x="1111680" y="6571440"/>
              <a:ext cx="133920" cy="28116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9" name="CustomShape 21"/>
            <p:cNvSpPr/>
            <p:nvPr/>
          </p:nvSpPr>
          <p:spPr>
            <a:xfrm>
              <a:off x="502560" y="4107600"/>
              <a:ext cx="82080" cy="51120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0" name="CustomShape 22"/>
            <p:cNvSpPr/>
            <p:nvPr/>
          </p:nvSpPr>
          <p:spPr>
            <a:xfrm>
              <a:off x="973800" y="3145680"/>
              <a:ext cx="1409760" cy="271656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1" name="CustomShape 23"/>
            <p:cNvSpPr/>
            <p:nvPr/>
          </p:nvSpPr>
          <p:spPr>
            <a:xfrm>
              <a:off x="1073520" y="6600240"/>
              <a:ext cx="120240" cy="25272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2" name="CustomShape 24"/>
            <p:cNvSpPr/>
            <p:nvPr/>
          </p:nvSpPr>
          <p:spPr>
            <a:xfrm>
              <a:off x="973800" y="5897160"/>
              <a:ext cx="137520" cy="67392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3" name="CustomShape 25"/>
            <p:cNvSpPr/>
            <p:nvPr/>
          </p:nvSpPr>
          <p:spPr>
            <a:xfrm>
              <a:off x="973800" y="5772600"/>
              <a:ext cx="37800" cy="22752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94" name="CustomShape 26"/>
            <p:cNvSpPr/>
            <p:nvPr/>
          </p:nvSpPr>
          <p:spPr>
            <a:xfrm>
              <a:off x="1006200" y="6322680"/>
              <a:ext cx="210240" cy="53028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grpSp>
      <p:sp>
        <p:nvSpPr>
          <p:cNvPr id="95" name="CustomShape 27"/>
          <p:cNvSpPr/>
          <p:nvPr/>
        </p:nvSpPr>
        <p:spPr>
          <a:xfrm>
            <a:off x="0" y="0"/>
            <a:ext cx="182520" cy="6857640"/>
          </a:xfrm>
          <a:prstGeom prst="rect">
            <a:avLst/>
          </a:prstGeom>
          <a:solidFill>
            <a:schemeClr val="tx2"/>
          </a:solidFill>
          <a:ln>
            <a:noFill/>
          </a:ln>
          <a:effectLst>
            <a:outerShdw blurRad="38100" dist="2556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96" name="PlaceHolder 28"/>
          <p:cNvSpPr>
            <a:spLocks noGrp="1"/>
          </p:cNvSpPr>
          <p:nvPr>
            <p:ph type="dt"/>
          </p:nvPr>
        </p:nvSpPr>
        <p:spPr>
          <a:xfrm>
            <a:off x="10361520" y="6130440"/>
            <a:ext cx="1145880" cy="370080"/>
          </a:xfrm>
          <a:prstGeom prst="rect">
            <a:avLst/>
          </a:prstGeom>
        </p:spPr>
        <p:txBody>
          <a:bodyPr anchor="ctr">
            <a:noAutofit/>
          </a:bodyPr>
          <a:lstStyle/>
          <a:p>
            <a:pPr algn="r">
              <a:lnSpc>
                <a:spcPct val="100000"/>
              </a:lnSpc>
            </a:pPr>
            <a:fld id="{90DFAF34-6662-4378-925C-6E262D134C38}" type="datetime">
              <a:rPr lang="el-GR" sz="900" b="0" strike="noStrike" spc="-1">
                <a:solidFill>
                  <a:srgbClr val="8B8B8B"/>
                </a:solidFill>
                <a:latin typeface="Century Gothic"/>
              </a:rPr>
              <a:t>17/1/2025</a:t>
            </a:fld>
            <a:endParaRPr lang="el-GR" sz="900" b="0" strike="noStrike" spc="-1" dirty="0">
              <a:latin typeface="Times New Roman"/>
            </a:endParaRPr>
          </a:p>
        </p:txBody>
      </p:sp>
      <p:sp>
        <p:nvSpPr>
          <p:cNvPr id="97" name="PlaceHolder 29"/>
          <p:cNvSpPr>
            <a:spLocks noGrp="1"/>
          </p:cNvSpPr>
          <p:nvPr>
            <p:ph type="ftr"/>
          </p:nvPr>
        </p:nvSpPr>
        <p:spPr>
          <a:xfrm>
            <a:off x="2589120" y="6135840"/>
            <a:ext cx="7619760" cy="364680"/>
          </a:xfrm>
          <a:prstGeom prst="rect">
            <a:avLst/>
          </a:prstGeom>
        </p:spPr>
        <p:txBody>
          <a:bodyPr anchor="ctr">
            <a:noAutofit/>
          </a:bodyPr>
          <a:lstStyle/>
          <a:p>
            <a:endParaRPr lang="el-GR" sz="2400" b="0" strike="noStrike" spc="-1" dirty="0">
              <a:latin typeface="Times New Roman"/>
            </a:endParaRPr>
          </a:p>
        </p:txBody>
      </p:sp>
      <p:sp>
        <p:nvSpPr>
          <p:cNvPr id="98" name="CustomShape 30"/>
          <p:cNvSpPr/>
          <p:nvPr/>
        </p:nvSpPr>
        <p:spPr>
          <a:xfrm flipV="1">
            <a:off x="-3960" y="713880"/>
            <a:ext cx="1588320" cy="50688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99" name="PlaceHolder 31"/>
          <p:cNvSpPr>
            <a:spLocks noGrp="1"/>
          </p:cNvSpPr>
          <p:nvPr>
            <p:ph type="sldNum"/>
          </p:nvPr>
        </p:nvSpPr>
        <p:spPr>
          <a:xfrm>
            <a:off x="531720" y="787680"/>
            <a:ext cx="779400" cy="364680"/>
          </a:xfrm>
          <a:prstGeom prst="rect">
            <a:avLst/>
          </a:prstGeom>
        </p:spPr>
        <p:txBody>
          <a:bodyPr anchor="ctr">
            <a:noAutofit/>
          </a:bodyPr>
          <a:lstStyle/>
          <a:p>
            <a:pPr algn="r">
              <a:lnSpc>
                <a:spcPct val="100000"/>
              </a:lnSpc>
            </a:pPr>
            <a:fld id="{ECECB95E-9CDF-4C01-9CA1-0B66617E61C7}" type="slidenum">
              <a:rPr lang="el-GR" sz="2000" b="0" strike="noStrike" spc="-1">
                <a:solidFill>
                  <a:srgbClr val="FEFFFF"/>
                </a:solidFill>
                <a:latin typeface="Century Gothic"/>
              </a:rPr>
              <a:t>‹#›</a:t>
            </a:fld>
            <a:endParaRPr lang="el-GR" sz="2000" b="0" strike="noStrike" spc="-1" dirty="0">
              <a:latin typeface="Times New Roman"/>
            </a:endParaRPr>
          </a:p>
        </p:txBody>
      </p:sp>
      <p:sp>
        <p:nvSpPr>
          <p:cNvPr id="100" name="PlaceHolder 32"/>
          <p:cNvSpPr>
            <a:spLocks noGrp="1"/>
          </p:cNvSpPr>
          <p:nvPr>
            <p:ph type="title"/>
          </p:nvPr>
        </p:nvSpPr>
        <p:spPr>
          <a:xfrm>
            <a:off x="609480" y="273600"/>
            <a:ext cx="10972440" cy="1144800"/>
          </a:xfrm>
          <a:prstGeom prst="rect">
            <a:avLst/>
          </a:prstGeom>
        </p:spPr>
        <p:txBody>
          <a:bodyPr lIns="0" tIns="0" rIns="0" bIns="0" anchor="ctr">
            <a:noAutofit/>
          </a:bodyPr>
          <a:lstStyle/>
          <a:p>
            <a:r>
              <a:rPr lang="en-US" sz="1800" b="0" strike="noStrike" spc="-1">
                <a:solidFill>
                  <a:srgbClr val="000000"/>
                </a:solidFill>
                <a:latin typeface="Century Gothic"/>
              </a:rPr>
              <a:t>Πατήστε για επεξεργασία της μορφής κειμένου του τίτλου</a:t>
            </a:r>
          </a:p>
        </p:txBody>
      </p:sp>
      <p:sp>
        <p:nvSpPr>
          <p:cNvPr id="101" name="PlaceHolder 33"/>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404040"/>
                </a:solidFill>
                <a:latin typeface="Century Gothic"/>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n-US" sz="1400" b="0" strike="noStrike" spc="-1">
                <a:solidFill>
                  <a:srgbClr val="404040"/>
                </a:solidFill>
                <a:latin typeface="Century Gothic"/>
              </a:rPr>
              <a:t>Δεύτερο επίπεδο διάρθρωσης</a:t>
            </a:r>
          </a:p>
          <a:p>
            <a:pPr marL="1296000" lvl="2" indent="-288000">
              <a:spcBef>
                <a:spcPts val="850"/>
              </a:spcBef>
              <a:buClr>
                <a:srgbClr val="000000"/>
              </a:buClr>
              <a:buSzPct val="45000"/>
              <a:buFont typeface="Wingdings" charset="2"/>
              <a:buChar char=""/>
            </a:pPr>
            <a:r>
              <a:rPr lang="en-US" sz="1200" b="0" strike="noStrike" spc="-1">
                <a:solidFill>
                  <a:srgbClr val="404040"/>
                </a:solidFill>
                <a:latin typeface="Century Gothic"/>
              </a:rPr>
              <a:t>Τρίτο επίπεδο διάρθρωσης</a:t>
            </a:r>
          </a:p>
          <a:p>
            <a:pPr marL="1728000" lvl="3" indent="-216000">
              <a:spcBef>
                <a:spcPts val="567"/>
              </a:spcBef>
              <a:buClr>
                <a:srgbClr val="000000"/>
              </a:buClr>
              <a:buSzPct val="75000"/>
              <a:buFont typeface="Symbol" charset="2"/>
              <a:buChar char=""/>
            </a:pPr>
            <a:r>
              <a:rPr lang="en-US" sz="1200" b="0" strike="noStrike" spc="-1">
                <a:solidFill>
                  <a:srgbClr val="404040"/>
                </a:solidFill>
                <a:latin typeface="Century Gothic"/>
              </a:rPr>
              <a:t>Τέταρτο επίπεδο διάρθρωσης</a:t>
            </a:r>
          </a:p>
          <a:p>
            <a:pPr marL="2160000" lvl="4" indent="-216000">
              <a:spcBef>
                <a:spcPts val="283"/>
              </a:spcBef>
              <a:buClr>
                <a:srgbClr val="000000"/>
              </a:buClr>
              <a:buSzPct val="45000"/>
              <a:buFont typeface="Wingdings" charset="2"/>
              <a:buChar char=""/>
            </a:pPr>
            <a:r>
              <a:rPr lang="en-US" sz="2000" b="0" strike="noStrike" spc="-1">
                <a:solidFill>
                  <a:srgbClr val="404040"/>
                </a:solidFill>
                <a:latin typeface="Century Gothic"/>
              </a:rPr>
              <a:t>Πέμπτο επίπεδο διάρθρωσης</a:t>
            </a:r>
          </a:p>
          <a:p>
            <a:pPr marL="2592000" lvl="5" indent="-216000">
              <a:spcBef>
                <a:spcPts val="283"/>
              </a:spcBef>
              <a:buClr>
                <a:srgbClr val="000000"/>
              </a:buClr>
              <a:buSzPct val="45000"/>
              <a:buFont typeface="Wingdings" charset="2"/>
              <a:buChar char=""/>
            </a:pPr>
            <a:r>
              <a:rPr lang="en-US" sz="2000" b="0" strike="noStrike" spc="-1">
                <a:solidFill>
                  <a:srgbClr val="404040"/>
                </a:solidFill>
                <a:latin typeface="Century Gothic"/>
              </a:rPr>
              <a:t>Έκτο επίπεδο διάρθρωσης</a:t>
            </a:r>
          </a:p>
          <a:p>
            <a:pPr marL="3024000" lvl="6" indent="-216000">
              <a:spcBef>
                <a:spcPts val="283"/>
              </a:spcBef>
              <a:buClr>
                <a:srgbClr val="000000"/>
              </a:buClr>
              <a:buSzPct val="45000"/>
              <a:buFont typeface="Wingdings" charset="2"/>
              <a:buChar char=""/>
            </a:pPr>
            <a:r>
              <a:rPr lang="en-US" sz="2000" b="0" strike="noStrike" spc="-1">
                <a:solidFill>
                  <a:srgbClr val="404040"/>
                </a:solidFill>
                <a:latin typeface="Century Gothic"/>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extShape 1"/>
          <p:cNvSpPr txBox="1"/>
          <p:nvPr/>
        </p:nvSpPr>
        <p:spPr>
          <a:xfrm>
            <a:off x="2593080" y="624239"/>
            <a:ext cx="8911080" cy="2105280"/>
          </a:xfrm>
          <a:prstGeom prst="rect">
            <a:avLst/>
          </a:prstGeom>
          <a:noFill/>
          <a:ln>
            <a:noFill/>
          </a:ln>
        </p:spPr>
        <p:txBody>
          <a:bodyPr>
            <a:noAutofit/>
          </a:bodyPr>
          <a:lstStyle/>
          <a:p>
            <a:pPr algn="ctr">
              <a:lnSpc>
                <a:spcPct val="100000"/>
              </a:lnSpc>
            </a:pPr>
            <a:r>
              <a:rPr lang="el-GR" sz="3200" spc="-1" dirty="0">
                <a:solidFill>
                  <a:srgbClr val="FF0000"/>
                </a:solidFill>
                <a:latin typeface="Century Gothic"/>
              </a:rPr>
              <a:t>ΤΡΟΠΟΙ-ΤΕΧΝΙΚΕΣ ΓΙΑ ΤΗ </a:t>
            </a:r>
            <a:r>
              <a:rPr lang="en-US" sz="3200" b="0" strike="noStrike" spc="-1" dirty="0">
                <a:solidFill>
                  <a:srgbClr val="FF0000"/>
                </a:solidFill>
                <a:latin typeface="Century Gothic"/>
              </a:rPr>
              <a:t>ΔΙΑΧΕΙΡΙΣΗ ΣΧΟΛΙΚΗΣ ΤΑΞΗΣ</a:t>
            </a:r>
            <a:r>
              <a:rPr lang="el-GR" sz="3200" b="0" strike="noStrike" spc="-1" dirty="0">
                <a:solidFill>
                  <a:srgbClr val="FF0000"/>
                </a:solidFill>
                <a:latin typeface="Century Gothic"/>
              </a:rPr>
              <a:t> ΣΤΗ Β/ΘΜΙΑ ΕΚΠΑΙΔΕΥΣΗ</a:t>
            </a:r>
            <a:endParaRPr lang="en-US" sz="3200" b="0" strike="noStrike" spc="-1" dirty="0">
              <a:solidFill>
                <a:srgbClr val="000000"/>
              </a:solidFill>
              <a:latin typeface="Century Gothic"/>
            </a:endParaRPr>
          </a:p>
        </p:txBody>
      </p:sp>
      <p:sp>
        <p:nvSpPr>
          <p:cNvPr id="139" name="TextShape 2"/>
          <p:cNvSpPr txBox="1"/>
          <p:nvPr/>
        </p:nvSpPr>
        <p:spPr>
          <a:xfrm>
            <a:off x="2491560" y="1811044"/>
            <a:ext cx="9012600" cy="4860025"/>
          </a:xfrm>
          <a:prstGeom prst="rect">
            <a:avLst/>
          </a:prstGeom>
          <a:noFill/>
          <a:ln>
            <a:noFill/>
          </a:ln>
        </p:spPr>
        <p:txBody>
          <a:bodyPr>
            <a:normAutofit/>
          </a:bodyPr>
          <a:lstStyle/>
          <a:p>
            <a:pPr algn="ctr">
              <a:lnSpc>
                <a:spcPct val="100000"/>
              </a:lnSpc>
              <a:spcBef>
                <a:spcPts val="1001"/>
              </a:spcBef>
            </a:pPr>
            <a:r>
              <a:rPr lang="en-US" sz="2400" b="0" strike="noStrike" spc="-1" dirty="0">
                <a:solidFill>
                  <a:srgbClr val="00B0F0"/>
                </a:solidFill>
                <a:latin typeface="Century Gothic"/>
              </a:rPr>
              <a:t>Κυργιόπουλος Ιωάννης (Σχολικός Ψυχολόγος, ΚΕ.Δ.Α.Σ.Υ. Φθιώτιδας)</a:t>
            </a:r>
            <a:endParaRPr lang="en-US" sz="2400" b="0" strike="noStrike" spc="-1" dirty="0">
              <a:solidFill>
                <a:srgbClr val="404040"/>
              </a:solidFill>
              <a:latin typeface="Century Gothic"/>
            </a:endParaRPr>
          </a:p>
          <a:p>
            <a:pPr algn="ctr">
              <a:lnSpc>
                <a:spcPct val="100000"/>
              </a:lnSpc>
              <a:spcBef>
                <a:spcPts val="1001"/>
              </a:spcBef>
            </a:pPr>
            <a:endParaRPr lang="en-US" sz="2400" b="0" strike="noStrike" spc="-1" dirty="0">
              <a:solidFill>
                <a:srgbClr val="404040"/>
              </a:solidFill>
              <a:latin typeface="Century Gothic"/>
            </a:endParaRPr>
          </a:p>
          <a:p>
            <a:pPr algn="ctr">
              <a:lnSpc>
                <a:spcPct val="100000"/>
              </a:lnSpc>
              <a:spcBef>
                <a:spcPts val="1001"/>
              </a:spcBef>
            </a:pPr>
            <a:endParaRPr lang="en-US" sz="2400" b="0" strike="noStrike" spc="-1" dirty="0">
              <a:solidFill>
                <a:srgbClr val="404040"/>
              </a:solidFill>
              <a:latin typeface="Century Gothic"/>
            </a:endParaRPr>
          </a:p>
        </p:txBody>
      </p:sp>
      <p:pic>
        <p:nvPicPr>
          <p:cNvPr id="140" name="Εικόνα 4"/>
          <p:cNvPicPr/>
          <p:nvPr/>
        </p:nvPicPr>
        <p:blipFill>
          <a:blip r:embed="rId2"/>
          <a:stretch/>
        </p:blipFill>
        <p:spPr>
          <a:xfrm>
            <a:off x="3292301" y="3075749"/>
            <a:ext cx="7058160" cy="3595320"/>
          </a:xfrm>
          <a:prstGeom prst="rect">
            <a:avLst/>
          </a:prstGeom>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0" strike="noStrike" spc="-1" dirty="0">
                <a:solidFill>
                  <a:srgbClr val="92D050"/>
                </a:solidFill>
                <a:latin typeface="Century Gothic"/>
              </a:rPr>
              <a:t>Τι είναι η διαχείριση της σχολικής τάξης; </a:t>
            </a:r>
            <a:endParaRPr lang="en-US" sz="3600" b="0" strike="noStrike" spc="-1" dirty="0">
              <a:solidFill>
                <a:srgbClr val="000000"/>
              </a:solidFill>
              <a:latin typeface="Century Gothic"/>
            </a:endParaRPr>
          </a:p>
        </p:txBody>
      </p:sp>
      <p:sp>
        <p:nvSpPr>
          <p:cNvPr id="142" name="TextShape 2"/>
          <p:cNvSpPr txBox="1"/>
          <p:nvPr/>
        </p:nvSpPr>
        <p:spPr>
          <a:xfrm>
            <a:off x="2589120" y="1661040"/>
            <a:ext cx="8911440" cy="4907160"/>
          </a:xfrm>
          <a:prstGeom prst="rect">
            <a:avLst/>
          </a:prstGeom>
          <a:noFill/>
          <a:ln>
            <a:noFill/>
          </a:ln>
        </p:spPr>
        <p:txBody>
          <a:bodyPr>
            <a:noAutofit/>
          </a:bodyPr>
          <a:lstStyle/>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Δεν περιορίζεται στη χρήση πειθαρχικών πρακτικών.</a:t>
            </a:r>
          </a:p>
          <a:p>
            <a:pPr marL="343080" indent="-342720">
              <a:lnSpc>
                <a:spcPct val="100000"/>
              </a:lnSpc>
              <a:spcBef>
                <a:spcPts val="1001"/>
              </a:spcBef>
              <a:buClr>
                <a:srgbClr val="A53010"/>
              </a:buClr>
              <a:buFont typeface="Wingdings 3" charset="2"/>
              <a:buChar char=""/>
            </a:pPr>
            <a:r>
              <a:rPr lang="en-US" sz="2600" b="1" strike="noStrike" spc="-1" dirty="0">
                <a:solidFill>
                  <a:srgbClr val="404040"/>
                </a:solidFill>
                <a:latin typeface="Century Gothic"/>
              </a:rPr>
              <a:t>Περιλαμβάνει όλες εκείνες τις δράσεις </a:t>
            </a:r>
            <a:r>
              <a:rPr lang="en-US" sz="2600" b="0" strike="noStrike" spc="-1" dirty="0">
                <a:solidFill>
                  <a:srgbClr val="404040"/>
                </a:solidFill>
                <a:latin typeface="Century Gothic"/>
              </a:rPr>
              <a:t>με τις οποίες ο/η εκπαιδευτικός δημιουργεί ένα </a:t>
            </a:r>
            <a:r>
              <a:rPr lang="en-US" sz="2600" b="1" strike="noStrike" spc="-1" dirty="0">
                <a:solidFill>
                  <a:srgbClr val="404040"/>
                </a:solidFill>
                <a:latin typeface="Century Gothic"/>
              </a:rPr>
              <a:t>υποστηρικτικό περιβάλλον μάθησης </a:t>
            </a:r>
            <a:r>
              <a:rPr lang="en-US" sz="2600" b="0" strike="noStrike" spc="-1" dirty="0">
                <a:solidFill>
                  <a:srgbClr val="404040"/>
                </a:solidFill>
                <a:latin typeface="Century Gothic"/>
              </a:rPr>
              <a:t>για όλους τους μαθητές/τριες του.</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Είναι </a:t>
            </a:r>
            <a:r>
              <a:rPr lang="en-US" sz="2600" b="1" strike="noStrike" spc="-1" dirty="0">
                <a:solidFill>
                  <a:srgbClr val="404040"/>
                </a:solidFill>
                <a:latin typeface="Century Gothic"/>
              </a:rPr>
              <a:t>οι μέθοδοι και οι τεχνικές </a:t>
            </a:r>
            <a:r>
              <a:rPr lang="en-US" sz="2600" b="0" strike="noStrike" spc="-1" dirty="0">
                <a:solidFill>
                  <a:srgbClr val="404040"/>
                </a:solidFill>
                <a:latin typeface="Century Gothic"/>
              </a:rPr>
              <a:t>που αξιοποιούν οι εκπαιδευτικοί για την </a:t>
            </a:r>
            <a:r>
              <a:rPr lang="en-US" sz="2600" b="1" strike="noStrike" spc="-1" dirty="0">
                <a:solidFill>
                  <a:srgbClr val="404040"/>
                </a:solidFill>
                <a:latin typeface="Century Gothic"/>
              </a:rPr>
              <a:t>προαγωγή ή αντιμετώπιση συγκεκριμένων συμπεριφορών</a:t>
            </a:r>
            <a:r>
              <a:rPr lang="en-US" sz="2600" b="0" strike="noStrike" spc="-1" dirty="0">
                <a:solidFill>
                  <a:srgbClr val="404040"/>
                </a:solidFill>
                <a:latin typeface="Century Gothic"/>
              </a:rPr>
              <a:t>, θετικών ή αρνητικών, οι οποίες εκδηλώνονται από μαθητές/τριες μέσα στην τάξη, ιδίως κατά τη διάρκεια της διδασκαλίας (Wages, 2016).</a:t>
            </a:r>
          </a:p>
          <a:p>
            <a:pPr>
              <a:lnSpc>
                <a:spcPct val="100000"/>
              </a:lnSpc>
              <a:spcBef>
                <a:spcPts val="1001"/>
              </a:spcBef>
            </a:pPr>
            <a:endParaRPr lang="en-US" sz="2600" b="0" strike="noStrike" spc="-1" dirty="0">
              <a:solidFill>
                <a:srgbClr val="404040"/>
              </a:solidFill>
              <a:latin typeface="Century Gothic"/>
            </a:endParaRPr>
          </a:p>
          <a:p>
            <a:pPr>
              <a:lnSpc>
                <a:spcPct val="100000"/>
              </a:lnSpc>
              <a:spcBef>
                <a:spcPts val="1001"/>
              </a:spcBef>
            </a:pPr>
            <a:endParaRPr lang="en-US" sz="2600" b="0" strike="noStrike" spc="-1" dirty="0">
              <a:solidFill>
                <a:srgbClr val="404040"/>
              </a:solidFill>
              <a:latin typeface="Century Gothic"/>
            </a:endParaRPr>
          </a:p>
          <a:p>
            <a:pPr>
              <a:lnSpc>
                <a:spcPct val="100000"/>
              </a:lnSpc>
              <a:spcBef>
                <a:spcPts val="1001"/>
              </a:spcBef>
            </a:pPr>
            <a:endParaRPr lang="en-US" sz="2600" b="0" strike="noStrike" spc="-1" dirty="0">
              <a:solidFill>
                <a:srgbClr val="404040"/>
              </a:solidFill>
              <a:latin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0" strike="noStrike" spc="-1" dirty="0">
                <a:solidFill>
                  <a:srgbClr val="FF0000"/>
                </a:solidFill>
                <a:latin typeface="Century Gothic"/>
              </a:rPr>
              <a:t>Γιατί είναι σημαντική η διαχείριση της σχολικής τάξης; </a:t>
            </a:r>
            <a:endParaRPr lang="en-US" sz="3600" b="0" strike="noStrike" spc="-1" dirty="0">
              <a:solidFill>
                <a:srgbClr val="000000"/>
              </a:solidFill>
              <a:latin typeface="Century Gothic"/>
            </a:endParaRPr>
          </a:p>
        </p:txBody>
      </p:sp>
      <p:sp>
        <p:nvSpPr>
          <p:cNvPr id="144" name="TextShape 2"/>
          <p:cNvSpPr txBox="1"/>
          <p:nvPr/>
        </p:nvSpPr>
        <p:spPr>
          <a:xfrm>
            <a:off x="2589120" y="2133720"/>
            <a:ext cx="8911440" cy="4224960"/>
          </a:xfrm>
          <a:prstGeom prst="rect">
            <a:avLst/>
          </a:prstGeom>
          <a:noFill/>
          <a:ln>
            <a:noFill/>
          </a:ln>
        </p:spPr>
        <p:txBody>
          <a:bodyPr>
            <a:normAutofit fontScale="94000"/>
          </a:bodyPr>
          <a:lstStyle/>
          <a:p>
            <a:pPr marL="343080" indent="-342720">
              <a:lnSpc>
                <a:spcPct val="100000"/>
              </a:lnSpc>
              <a:spcBef>
                <a:spcPts val="1001"/>
              </a:spcBef>
              <a:buClr>
                <a:srgbClr val="A53010"/>
              </a:buClr>
              <a:buFont typeface="Wingdings 3" charset="2"/>
              <a:buChar char=""/>
            </a:pPr>
            <a:r>
              <a:rPr lang="en-US" sz="3200" b="0" strike="noStrike" spc="-1" dirty="0">
                <a:solidFill>
                  <a:srgbClr val="404040"/>
                </a:solidFill>
                <a:latin typeface="Century Gothic"/>
              </a:rPr>
              <a:t>Αποτελεί τον σπουδαιότερο παράγοντα για να είναι επιτυχημένη η μαθησιακή διαδικασία.</a:t>
            </a:r>
          </a:p>
          <a:p>
            <a:pPr marL="343080" indent="-342720">
              <a:lnSpc>
                <a:spcPct val="100000"/>
              </a:lnSpc>
              <a:spcBef>
                <a:spcPts val="1001"/>
              </a:spcBef>
              <a:buClr>
                <a:srgbClr val="A53010"/>
              </a:buClr>
              <a:buFont typeface="Wingdings 3" charset="2"/>
              <a:buChar char=""/>
            </a:pPr>
            <a:r>
              <a:rPr lang="en-US" sz="3200" b="0" strike="noStrike" spc="-1" dirty="0">
                <a:solidFill>
                  <a:srgbClr val="404040"/>
                </a:solidFill>
                <a:latin typeface="Century Gothic"/>
              </a:rPr>
              <a:t>Αποτελεί την ισχυρότερη πηγή stress στην επαγγελματική ζωή του/της εκπαιδευτικού.</a:t>
            </a:r>
          </a:p>
          <a:p>
            <a:pPr marL="343080" indent="-342720">
              <a:lnSpc>
                <a:spcPct val="100000"/>
              </a:lnSpc>
              <a:spcBef>
                <a:spcPts val="1001"/>
              </a:spcBef>
              <a:buClr>
                <a:srgbClr val="A53010"/>
              </a:buClr>
              <a:buFont typeface="Wingdings 3" charset="2"/>
              <a:buChar char=""/>
            </a:pPr>
            <a:r>
              <a:rPr lang="en-US" sz="3200" b="0" strike="noStrike" spc="-1" dirty="0">
                <a:solidFill>
                  <a:srgbClr val="404040"/>
                </a:solidFill>
                <a:latin typeface="Century Gothic"/>
              </a:rPr>
              <a:t>Ο χειρισμός τέτοιων προβλημάτων αποβαίνει σε βάρος του διδακτικού-μαθησιακού χρόνου.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extShape 1"/>
          <p:cNvSpPr txBox="1"/>
          <p:nvPr/>
        </p:nvSpPr>
        <p:spPr>
          <a:xfrm>
            <a:off x="2589120" y="176040"/>
            <a:ext cx="8915040" cy="1728360"/>
          </a:xfrm>
          <a:prstGeom prst="rect">
            <a:avLst/>
          </a:prstGeom>
          <a:noFill/>
          <a:ln>
            <a:noFill/>
          </a:ln>
        </p:spPr>
        <p:txBody>
          <a:bodyPr>
            <a:normAutofit fontScale="94000"/>
          </a:bodyPr>
          <a:lstStyle/>
          <a:p>
            <a:pPr algn="ctr">
              <a:lnSpc>
                <a:spcPct val="100000"/>
              </a:lnSpc>
            </a:pPr>
            <a:r>
              <a:rPr lang="en-US" sz="3600" b="0" strike="noStrike" spc="-1" dirty="0">
                <a:solidFill>
                  <a:srgbClr val="00B0F0"/>
                </a:solidFill>
                <a:latin typeface="Century Gothic"/>
              </a:rPr>
              <a:t>Προβλήματα συμπεριφοράς που παρεμποδίζουν την ομαλή εξέλιξη της διδασκαλίας</a:t>
            </a:r>
            <a:endParaRPr lang="en-US" sz="3600" b="0" strike="noStrike" spc="-1" dirty="0">
              <a:solidFill>
                <a:srgbClr val="000000"/>
              </a:solidFill>
              <a:latin typeface="Century Gothic"/>
            </a:endParaRPr>
          </a:p>
        </p:txBody>
      </p:sp>
      <p:sp>
        <p:nvSpPr>
          <p:cNvPr id="146" name="TextShape 2"/>
          <p:cNvSpPr txBox="1"/>
          <p:nvPr/>
        </p:nvSpPr>
        <p:spPr>
          <a:xfrm>
            <a:off x="2589120" y="2133720"/>
            <a:ext cx="8915040" cy="4216680"/>
          </a:xfrm>
          <a:prstGeom prst="rect">
            <a:avLst/>
          </a:prstGeom>
          <a:noFill/>
          <a:ln>
            <a:noFill/>
          </a:ln>
        </p:spPr>
        <p:txBody>
          <a:bodyPr>
            <a:normAutofit/>
          </a:bodyPr>
          <a:lstStyle/>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Δε ζητάει το λόγο αλλά «πετάγεται».</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Μιλάει με τους συμμαθητές του.</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Πετάει μικροαντικείμενα στους συμμαθητές του.</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Εμπλέκεται σε λεκτικούς διαξιφισμούς.</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Προσέρχεται με χρονική καθυστέρηση στην τάξη.</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Δε συνεργάζεται στα πλαίσια των ομάδων.</a:t>
            </a:r>
          </a:p>
          <a:p>
            <a:pPr marL="343080" indent="-342720">
              <a:lnSpc>
                <a:spcPct val="100000"/>
              </a:lnSpc>
              <a:spcBef>
                <a:spcPts val="1001"/>
              </a:spcBef>
              <a:buClr>
                <a:srgbClr val="A53010"/>
              </a:buClr>
              <a:buFont typeface="Wingdings 3" charset="2"/>
              <a:buChar char=""/>
            </a:pPr>
            <a:r>
              <a:rPr lang="en-US" sz="2600" b="0" strike="noStrike" spc="-1" dirty="0">
                <a:solidFill>
                  <a:srgbClr val="404040"/>
                </a:solidFill>
                <a:latin typeface="Century Gothic"/>
              </a:rPr>
              <a:t>Απουσιάζει αδικαιολόγητα.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xtShape 1"/>
          <p:cNvSpPr txBox="1"/>
          <p:nvPr/>
        </p:nvSpPr>
        <p:spPr>
          <a:xfrm>
            <a:off x="2593080" y="624240"/>
            <a:ext cx="8911440" cy="1280520"/>
          </a:xfrm>
          <a:prstGeom prst="rect">
            <a:avLst/>
          </a:prstGeom>
          <a:noFill/>
          <a:ln>
            <a:noFill/>
          </a:ln>
        </p:spPr>
        <p:txBody>
          <a:bodyPr>
            <a:normAutofit/>
          </a:bodyPr>
          <a:lstStyle/>
          <a:p>
            <a:pPr algn="ctr">
              <a:lnSpc>
                <a:spcPct val="100000"/>
              </a:lnSpc>
            </a:pPr>
            <a:r>
              <a:rPr lang="en-US" sz="5400" b="0" strike="noStrike" spc="-1" dirty="0">
                <a:solidFill>
                  <a:srgbClr val="7030A0"/>
                </a:solidFill>
                <a:latin typeface="Century Gothic"/>
              </a:rPr>
              <a:t>Τεχνικές πρόληψης</a:t>
            </a:r>
            <a:endParaRPr lang="en-US" sz="5400" b="0" strike="noStrike" spc="-1" dirty="0">
              <a:solidFill>
                <a:srgbClr val="000000"/>
              </a:solidFill>
              <a:latin typeface="Century Gothic"/>
            </a:endParaRPr>
          </a:p>
        </p:txBody>
      </p:sp>
      <p:sp>
        <p:nvSpPr>
          <p:cNvPr id="148" name="TextShape 2"/>
          <p:cNvSpPr txBox="1"/>
          <p:nvPr/>
        </p:nvSpPr>
        <p:spPr>
          <a:xfrm>
            <a:off x="2589120" y="1845720"/>
            <a:ext cx="8836200" cy="4697640"/>
          </a:xfrm>
          <a:prstGeom prst="rect">
            <a:avLst/>
          </a:prstGeom>
          <a:noFill/>
          <a:ln>
            <a:noFill/>
          </a:ln>
        </p:spPr>
        <p:txBody>
          <a:bodyPr>
            <a:normAutofit fontScale="97000"/>
          </a:bodyPr>
          <a:lstStyle/>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Καθιέρωση και συνδιαμόρφωση με τους μαθητές μας λογικών κανόνων εντός της τάξης.</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Επικέντρωση της προσοχής του εκπαιδευτικού στην παρούσα και όχι στην προηγούμενη συμπεριφορά του μαθητή.</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Προαγωγή θετικού σχολικού κλίματος.</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Ενίσχυση της συνεργασίας και της επικοινωνίας όλων των μελών της σχολικής τάξης.</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Διατήρηση του ρυθμού της διδασκαλίας από τον/την εκπαιδευτικό, χωρίς διακοπές, με άσκοπες δραστηριότητες και συζητήσεις.</a:t>
            </a:r>
          </a:p>
          <a:p>
            <a:pPr>
              <a:lnSpc>
                <a:spcPct val="100000"/>
              </a:lnSpc>
              <a:spcBef>
                <a:spcPts val="1001"/>
              </a:spcBef>
            </a:pPr>
            <a:endParaRPr lang="en-US" sz="2400" b="0" strike="noStrike" spc="-1" dirty="0">
              <a:solidFill>
                <a:srgbClr val="404040"/>
              </a:solidFill>
              <a:latin typeface="Century Gothic"/>
            </a:endParaRPr>
          </a:p>
          <a:p>
            <a:pPr>
              <a:lnSpc>
                <a:spcPct val="100000"/>
              </a:lnSpc>
              <a:spcBef>
                <a:spcPts val="1001"/>
              </a:spcBef>
            </a:pPr>
            <a:endParaRPr lang="en-US" sz="2400" b="0" strike="noStrike" spc="-1" dirty="0">
              <a:solidFill>
                <a:srgbClr val="404040"/>
              </a:solidFill>
              <a:latin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extShape 1"/>
          <p:cNvSpPr txBox="1"/>
          <p:nvPr/>
        </p:nvSpPr>
        <p:spPr>
          <a:xfrm>
            <a:off x="2593080" y="624240"/>
            <a:ext cx="8911440" cy="1280520"/>
          </a:xfrm>
          <a:prstGeom prst="rect">
            <a:avLst/>
          </a:prstGeom>
          <a:noFill/>
          <a:ln>
            <a:noFill/>
          </a:ln>
        </p:spPr>
        <p:txBody>
          <a:bodyPr>
            <a:normAutofit/>
          </a:bodyPr>
          <a:lstStyle/>
          <a:p>
            <a:pPr algn="ctr">
              <a:lnSpc>
                <a:spcPct val="100000"/>
              </a:lnSpc>
            </a:pPr>
            <a:r>
              <a:rPr lang="en-US" sz="5400" b="0" strike="noStrike" spc="-1" dirty="0">
                <a:solidFill>
                  <a:srgbClr val="00B0F0"/>
                </a:solidFill>
                <a:latin typeface="Century Gothic"/>
              </a:rPr>
              <a:t>Το κλίμα της τάξης</a:t>
            </a:r>
            <a:endParaRPr lang="en-US" sz="5400" b="0" strike="noStrike" spc="-1" dirty="0">
              <a:solidFill>
                <a:srgbClr val="000000"/>
              </a:solidFill>
              <a:latin typeface="Century Gothic"/>
            </a:endParaRPr>
          </a:p>
        </p:txBody>
      </p:sp>
      <p:sp>
        <p:nvSpPr>
          <p:cNvPr id="150" name="TextShape 2"/>
          <p:cNvSpPr txBox="1"/>
          <p:nvPr/>
        </p:nvSpPr>
        <p:spPr>
          <a:xfrm>
            <a:off x="1891440" y="1595880"/>
            <a:ext cx="9949680" cy="5199120"/>
          </a:xfrm>
          <a:prstGeom prst="rect">
            <a:avLst/>
          </a:prstGeom>
          <a:noFill/>
          <a:ln>
            <a:noFill/>
          </a:ln>
        </p:spPr>
        <p:txBody>
          <a:bodyPr>
            <a:normAutofit fontScale="92000" lnSpcReduction="10000"/>
          </a:bodyPr>
          <a:lstStyle/>
          <a:p>
            <a:pPr>
              <a:lnSpc>
                <a:spcPct val="120000"/>
              </a:lnSpc>
              <a:spcBef>
                <a:spcPts val="601"/>
              </a:spcBef>
            </a:pPr>
            <a:r>
              <a:rPr lang="en-US" sz="2400" b="0" strike="noStrike" spc="-1" dirty="0">
                <a:solidFill>
                  <a:srgbClr val="404040"/>
                </a:solidFill>
                <a:latin typeface="Century Gothic"/>
              </a:rPr>
              <a:t>Είναι αναγκαίο ένα</a:t>
            </a:r>
            <a:r>
              <a:rPr lang="en-US" sz="2400" b="1" strike="noStrike" spc="-1" dirty="0">
                <a:solidFill>
                  <a:srgbClr val="404040"/>
                </a:solidFill>
                <a:latin typeface="Century Gothic"/>
              </a:rPr>
              <a:t> κοινωνικοσυναισθηματικό </a:t>
            </a:r>
            <a:r>
              <a:rPr lang="en-US" sz="2400" b="0" strike="noStrike" spc="-1" dirty="0">
                <a:solidFill>
                  <a:srgbClr val="404040"/>
                </a:solidFill>
                <a:latin typeface="Century Gothic"/>
              </a:rPr>
              <a:t>κλίμα το οποίο θα είναι </a:t>
            </a:r>
            <a:r>
              <a:rPr lang="en-US" sz="2400" b="1" strike="noStrike" spc="-1" dirty="0">
                <a:solidFill>
                  <a:srgbClr val="404040"/>
                </a:solidFill>
                <a:latin typeface="Century Gothic"/>
              </a:rPr>
              <a:t>θετικό</a:t>
            </a:r>
            <a:r>
              <a:rPr lang="en-US" sz="2400" b="0" strike="noStrike" spc="-1" dirty="0">
                <a:solidFill>
                  <a:srgbClr val="404040"/>
                </a:solidFill>
                <a:latin typeface="Century Gothic"/>
              </a:rPr>
              <a:t> για τους μαθητές και </a:t>
            </a:r>
            <a:r>
              <a:rPr lang="en-US" sz="2400" b="1" strike="noStrike" spc="-1" dirty="0">
                <a:solidFill>
                  <a:srgbClr val="404040"/>
                </a:solidFill>
                <a:latin typeface="Century Gothic"/>
              </a:rPr>
              <a:t>υποστηρικτικό</a:t>
            </a:r>
            <a:r>
              <a:rPr lang="en-US" sz="2400" b="0" strike="noStrike" spc="-1" dirty="0">
                <a:solidFill>
                  <a:srgbClr val="404040"/>
                </a:solidFill>
                <a:latin typeface="Century Gothic"/>
              </a:rPr>
              <a:t> για τη μάθηση. </a:t>
            </a:r>
          </a:p>
          <a:p>
            <a:pPr>
              <a:lnSpc>
                <a:spcPct val="120000"/>
              </a:lnSpc>
              <a:spcBef>
                <a:spcPts val="601"/>
              </a:spcBef>
            </a:pPr>
            <a:r>
              <a:rPr lang="en-US" sz="2400" b="0" strike="noStrike" spc="-1" dirty="0">
                <a:solidFill>
                  <a:srgbClr val="404040"/>
                </a:solidFill>
                <a:latin typeface="Century Gothic"/>
              </a:rPr>
              <a:t>Αναγκαία πτυχή ενός θετικού παιδαγωγικού κλίματος είναι οι </a:t>
            </a:r>
            <a:r>
              <a:rPr lang="en-US" sz="2400" b="1" strike="noStrike" spc="-1" dirty="0">
                <a:solidFill>
                  <a:srgbClr val="404040"/>
                </a:solidFill>
                <a:latin typeface="Century Gothic"/>
              </a:rPr>
              <a:t>αλληλεπιδράσεις </a:t>
            </a:r>
            <a:r>
              <a:rPr lang="en-US" sz="2400" b="0" strike="noStrike" spc="-1" dirty="0">
                <a:solidFill>
                  <a:srgbClr val="404040"/>
                </a:solidFill>
                <a:latin typeface="Century Gothic"/>
              </a:rPr>
              <a:t> εκπαιδευτικού και μαθητών/τριών και μεταξύ μαθητών/τριών να βασίζονται:</a:t>
            </a: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Στο σεβασμό και την αμοιβαία κατανόηση.</a:t>
            </a:r>
            <a:endParaRPr lang="en-US" sz="2400" b="0" strike="noStrike" spc="-1" dirty="0">
              <a:solidFill>
                <a:srgbClr val="404040"/>
              </a:solidFill>
              <a:latin typeface="Century Gothic"/>
            </a:endParaRP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Την υποστήριξη και καθοδήγηση.</a:t>
            </a:r>
            <a:endParaRPr lang="en-US" sz="2400" b="0" strike="noStrike" spc="-1" dirty="0">
              <a:solidFill>
                <a:srgbClr val="404040"/>
              </a:solidFill>
              <a:latin typeface="Century Gothic"/>
            </a:endParaRP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Την ενθάρρυνση. </a:t>
            </a:r>
            <a:endParaRPr lang="en-US" sz="2400" b="0" strike="noStrike" spc="-1" dirty="0">
              <a:solidFill>
                <a:srgbClr val="404040"/>
              </a:solidFill>
              <a:latin typeface="Century Gothic"/>
            </a:endParaRP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Τη συνεργασία.</a:t>
            </a:r>
            <a:endParaRPr lang="en-US" sz="2400" b="0" strike="noStrike" spc="-1" dirty="0">
              <a:solidFill>
                <a:srgbClr val="404040"/>
              </a:solidFill>
              <a:latin typeface="Century Gothic"/>
            </a:endParaRP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Την επικοινωνία. </a:t>
            </a:r>
            <a:endParaRPr lang="en-US" sz="2400" b="0" strike="noStrike" spc="-1" dirty="0">
              <a:solidFill>
                <a:srgbClr val="404040"/>
              </a:solidFill>
              <a:latin typeface="Century Gothic"/>
            </a:endParaRP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Στην ισότιμη αντιμετώπιση.</a:t>
            </a:r>
            <a:endParaRPr lang="en-US" sz="2400" b="0" strike="noStrike" spc="-1" dirty="0">
              <a:solidFill>
                <a:srgbClr val="404040"/>
              </a:solidFill>
              <a:latin typeface="Century Gothic"/>
            </a:endParaRPr>
          </a:p>
          <a:p>
            <a:pPr marL="343080" indent="-342720">
              <a:lnSpc>
                <a:spcPct val="120000"/>
              </a:lnSpc>
              <a:spcBef>
                <a:spcPts val="601"/>
              </a:spcBef>
              <a:buClr>
                <a:srgbClr val="A53010"/>
              </a:buClr>
              <a:buFont typeface="Wingdings 3" charset="2"/>
              <a:buChar char=""/>
            </a:pPr>
            <a:r>
              <a:rPr lang="en-US" sz="2400" b="1" strike="noStrike" spc="-1" dirty="0">
                <a:solidFill>
                  <a:srgbClr val="404040"/>
                </a:solidFill>
                <a:latin typeface="Century Gothic"/>
              </a:rPr>
              <a:t>Στην αποδοχή της διαφορετικότητας.</a:t>
            </a:r>
            <a:endParaRPr lang="en-US" sz="2400" b="0" strike="noStrike" spc="-1" dirty="0">
              <a:solidFill>
                <a:srgbClr val="404040"/>
              </a:solidFill>
              <a:latin typeface="Century Gothic"/>
            </a:endParaRPr>
          </a:p>
          <a:p>
            <a:pPr>
              <a:lnSpc>
                <a:spcPct val="100000"/>
              </a:lnSpc>
              <a:spcBef>
                <a:spcPts val="1001"/>
              </a:spcBef>
            </a:pPr>
            <a:endParaRPr lang="en-US" sz="2400" b="0" strike="noStrike" spc="-1" dirty="0">
              <a:solidFill>
                <a:srgbClr val="404040"/>
              </a:solidFill>
              <a:latin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0" strike="noStrike" spc="-1" dirty="0">
                <a:solidFill>
                  <a:srgbClr val="FF0000"/>
                </a:solidFill>
                <a:latin typeface="Century Gothic"/>
              </a:rPr>
              <a:t>ΘΕΣΜΟΘΕΤΗΣΗ ΚΑΝΟΝΩΝ ΛΕΙΤΟΥΡΓΙΑΣ ΕΝΤΟΣ ΤΗΣ ΤΑΞΗΣ</a:t>
            </a:r>
            <a:endParaRPr lang="en-US" sz="3600" b="0" strike="noStrike" spc="-1" dirty="0">
              <a:solidFill>
                <a:srgbClr val="000000"/>
              </a:solidFill>
              <a:latin typeface="Century Gothic"/>
            </a:endParaRPr>
          </a:p>
        </p:txBody>
      </p:sp>
      <p:sp>
        <p:nvSpPr>
          <p:cNvPr id="152" name="TextShape 2"/>
          <p:cNvSpPr txBox="1"/>
          <p:nvPr/>
        </p:nvSpPr>
        <p:spPr>
          <a:xfrm>
            <a:off x="1972080" y="1905120"/>
            <a:ext cx="9528480" cy="4647960"/>
          </a:xfrm>
          <a:prstGeom prst="rect">
            <a:avLst/>
          </a:prstGeom>
          <a:noFill/>
          <a:ln>
            <a:noFill/>
          </a:ln>
        </p:spPr>
        <p:txBody>
          <a:bodyPr>
            <a:normAutofit fontScale="32500" lnSpcReduction="20000"/>
          </a:bodyPr>
          <a:lstStyle/>
          <a:p>
            <a:pPr marL="274320" algn="ctr">
              <a:lnSpc>
                <a:spcPct val="100000"/>
              </a:lnSpc>
              <a:spcBef>
                <a:spcPts val="1001"/>
              </a:spcBef>
            </a:pPr>
            <a:r>
              <a:rPr lang="en-US" sz="6800" b="0" strike="noStrike" spc="-1" dirty="0">
                <a:solidFill>
                  <a:srgbClr val="00B050"/>
                </a:solidFill>
                <a:latin typeface="Arial"/>
              </a:rPr>
              <a:t>ΠΡΟΫΠΟΘΕΣΕΙΣ ΑΠΟΤΕΛΕΣΜΑΤΙΚΟΤΗΤΑΣ ΚΑΝΟΝΩΝ</a:t>
            </a:r>
            <a:endParaRPr lang="en-US" sz="6800" b="0" strike="noStrike" spc="-1" dirty="0">
              <a:solidFill>
                <a:srgbClr val="404040"/>
              </a:solidFill>
              <a:latin typeface="Century Gothic"/>
            </a:endParaRPr>
          </a:p>
          <a:p>
            <a:pPr marL="1143000" lvl="2" indent="-228240" algn="just">
              <a:lnSpc>
                <a:spcPct val="130000"/>
              </a:lnSpc>
              <a:spcBef>
                <a:spcPts val="1001"/>
              </a:spcBef>
              <a:buClr>
                <a:srgbClr val="A53010"/>
              </a:buClr>
              <a:buFont typeface="Wingdings" charset="2"/>
              <a:buChar char=""/>
            </a:pPr>
            <a:r>
              <a:rPr lang="en-US" sz="6800" b="0" strike="noStrike" spc="-1" dirty="0">
                <a:solidFill>
                  <a:srgbClr val="404040"/>
                </a:solidFill>
                <a:latin typeface="Arial"/>
              </a:rPr>
              <a:t>Διαμορφώνονται στην αρχή του σχολικού έτους,  με συμμετοχή και συμφωνία όλων των εμπλεκόμενων.</a:t>
            </a:r>
            <a:endParaRPr lang="en-US" sz="6800" b="0" strike="noStrike" spc="-1" dirty="0">
              <a:solidFill>
                <a:srgbClr val="404040"/>
              </a:solidFill>
              <a:latin typeface="Century Gothic"/>
            </a:endParaRPr>
          </a:p>
          <a:p>
            <a:pPr marL="1143000" lvl="2" indent="-228240" algn="just">
              <a:lnSpc>
                <a:spcPct val="130000"/>
              </a:lnSpc>
              <a:spcBef>
                <a:spcPts val="1001"/>
              </a:spcBef>
              <a:buClr>
                <a:srgbClr val="A53010"/>
              </a:buClr>
              <a:buFont typeface="Wingdings" charset="2"/>
              <a:buChar char=""/>
            </a:pPr>
            <a:r>
              <a:rPr lang="en-US" sz="6800" b="0" strike="noStrike" spc="-1" dirty="0">
                <a:solidFill>
                  <a:srgbClr val="404040"/>
                </a:solidFill>
                <a:latin typeface="Arial"/>
              </a:rPr>
              <a:t>Είναι απλοί και σαφείς.</a:t>
            </a:r>
            <a:endParaRPr lang="en-US" sz="6800" b="0" strike="noStrike" spc="-1" dirty="0">
              <a:solidFill>
                <a:srgbClr val="404040"/>
              </a:solidFill>
              <a:latin typeface="Century Gothic"/>
            </a:endParaRPr>
          </a:p>
          <a:p>
            <a:pPr marL="1143000" lvl="2" indent="-228240" algn="just">
              <a:lnSpc>
                <a:spcPct val="130000"/>
              </a:lnSpc>
              <a:spcBef>
                <a:spcPts val="1001"/>
              </a:spcBef>
              <a:buClr>
                <a:srgbClr val="A53010"/>
              </a:buClr>
              <a:buFont typeface="Wingdings" charset="2"/>
              <a:buChar char=""/>
            </a:pPr>
            <a:r>
              <a:rPr lang="en-US" sz="6800" b="0" strike="noStrike" spc="-1" dirty="0">
                <a:solidFill>
                  <a:srgbClr val="404040"/>
                </a:solidFill>
                <a:latin typeface="Arial"/>
              </a:rPr>
              <a:t>Βασίζονται σε συγκεκριμένη συλλογιστική.</a:t>
            </a:r>
            <a:endParaRPr lang="en-US" sz="6800" b="0" strike="noStrike" spc="-1" dirty="0">
              <a:solidFill>
                <a:srgbClr val="404040"/>
              </a:solidFill>
              <a:latin typeface="Century Gothic"/>
            </a:endParaRPr>
          </a:p>
          <a:p>
            <a:pPr marL="1143000" lvl="2" indent="-228240" algn="just">
              <a:lnSpc>
                <a:spcPct val="130000"/>
              </a:lnSpc>
              <a:spcBef>
                <a:spcPts val="1001"/>
              </a:spcBef>
              <a:buClr>
                <a:srgbClr val="A53010"/>
              </a:buClr>
              <a:buFont typeface="Wingdings" charset="2"/>
              <a:buChar char=""/>
            </a:pPr>
            <a:r>
              <a:rPr lang="en-US" sz="6800" b="0" strike="noStrike" spc="-1" dirty="0">
                <a:solidFill>
                  <a:srgbClr val="404040"/>
                </a:solidFill>
                <a:latin typeface="Arial"/>
              </a:rPr>
              <a:t>Διατυπώνονται θετικά.</a:t>
            </a:r>
            <a:endParaRPr lang="en-US" sz="6800" b="0" strike="noStrike" spc="-1" dirty="0">
              <a:solidFill>
                <a:srgbClr val="404040"/>
              </a:solidFill>
              <a:latin typeface="Century Gothic"/>
            </a:endParaRPr>
          </a:p>
          <a:p>
            <a:pPr marL="1143000" lvl="2" indent="-228240" algn="just">
              <a:lnSpc>
                <a:spcPct val="130000"/>
              </a:lnSpc>
              <a:spcBef>
                <a:spcPts val="1001"/>
              </a:spcBef>
              <a:buClr>
                <a:srgbClr val="A53010"/>
              </a:buClr>
              <a:buFont typeface="Wingdings" charset="2"/>
              <a:buChar char=""/>
            </a:pPr>
            <a:r>
              <a:rPr lang="en-US" sz="6800" b="0" strike="noStrike" spc="-1" dirty="0">
                <a:solidFill>
                  <a:srgbClr val="404040"/>
                </a:solidFill>
                <a:latin typeface="Arial"/>
              </a:rPr>
              <a:t>Είναι λίγοι αριθμητικά.</a:t>
            </a:r>
            <a:endParaRPr lang="en-US" sz="6800" b="0" strike="noStrike" spc="-1" dirty="0">
              <a:solidFill>
                <a:srgbClr val="404040"/>
              </a:solidFill>
              <a:latin typeface="Century Gothic"/>
            </a:endParaRPr>
          </a:p>
          <a:p>
            <a:pPr marL="1143000" lvl="2" indent="-228240" algn="just">
              <a:lnSpc>
                <a:spcPct val="130000"/>
              </a:lnSpc>
              <a:spcBef>
                <a:spcPts val="1001"/>
              </a:spcBef>
              <a:buClr>
                <a:srgbClr val="A53010"/>
              </a:buClr>
              <a:buFont typeface="Wingdings" charset="2"/>
              <a:buChar char=""/>
            </a:pPr>
            <a:r>
              <a:rPr lang="en-US" sz="6800" b="0" strike="noStrike" spc="-1" dirty="0">
                <a:solidFill>
                  <a:srgbClr val="404040"/>
                </a:solidFill>
                <a:latin typeface="Arial"/>
              </a:rPr>
              <a:t>Δεν ξεχνάμε ότι οι κανόνες δεσμεύουν και τον/την εκπαιδευτικό και πρέπει να τηρούνται και από αυτόν/αυτήν.</a:t>
            </a:r>
            <a:endParaRPr lang="en-US" sz="6800" b="0" strike="noStrike" spc="-1" dirty="0">
              <a:solidFill>
                <a:srgbClr val="404040"/>
              </a:solidFill>
              <a:latin typeface="Century Gothic"/>
            </a:endParaRPr>
          </a:p>
          <a:p>
            <a:pPr>
              <a:lnSpc>
                <a:spcPct val="100000"/>
              </a:lnSpc>
              <a:spcBef>
                <a:spcPts val="1001"/>
              </a:spcBef>
            </a:pPr>
            <a:endParaRPr lang="en-US" sz="6800" b="0" strike="noStrike" spc="-1" dirty="0">
              <a:solidFill>
                <a:srgbClr val="404040"/>
              </a:solidFill>
              <a:latin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extShape 1"/>
          <p:cNvSpPr txBox="1"/>
          <p:nvPr/>
        </p:nvSpPr>
        <p:spPr>
          <a:xfrm>
            <a:off x="2593080" y="624240"/>
            <a:ext cx="8911440" cy="1280520"/>
          </a:xfrm>
          <a:prstGeom prst="rect">
            <a:avLst/>
          </a:prstGeom>
          <a:noFill/>
          <a:ln>
            <a:noFill/>
          </a:ln>
        </p:spPr>
        <p:txBody>
          <a:bodyPr>
            <a:normAutofit/>
          </a:bodyPr>
          <a:lstStyle/>
          <a:p>
            <a:pPr algn="ctr">
              <a:lnSpc>
                <a:spcPct val="100000"/>
              </a:lnSpc>
            </a:pPr>
            <a:r>
              <a:rPr lang="en-US" sz="4000" b="0" strike="noStrike" spc="-1" dirty="0">
                <a:solidFill>
                  <a:srgbClr val="7030A0"/>
                </a:solidFill>
                <a:latin typeface="Century Gothic"/>
              </a:rPr>
              <a:t>ΔΙΑΦΟΡΟΠΟΙΗΣΗ ΔΙΔΑΣΚΑΛΙΑΣ</a:t>
            </a:r>
            <a:endParaRPr lang="en-US" sz="4000" b="0" strike="noStrike" spc="-1" dirty="0">
              <a:solidFill>
                <a:srgbClr val="000000"/>
              </a:solidFill>
              <a:latin typeface="Century Gothic"/>
            </a:endParaRPr>
          </a:p>
        </p:txBody>
      </p:sp>
      <p:sp>
        <p:nvSpPr>
          <p:cNvPr id="154" name="TextShape 2"/>
          <p:cNvSpPr txBox="1"/>
          <p:nvPr/>
        </p:nvSpPr>
        <p:spPr>
          <a:xfrm>
            <a:off x="2593080" y="1434240"/>
            <a:ext cx="8567640" cy="5154480"/>
          </a:xfrm>
          <a:prstGeom prst="rect">
            <a:avLst/>
          </a:prstGeom>
          <a:noFill/>
          <a:ln>
            <a:noFill/>
          </a:ln>
        </p:spPr>
        <p:txBody>
          <a:bodyPr>
            <a:normAutofit fontScale="98500"/>
          </a:bodyPr>
          <a:lstStyle/>
          <a:p>
            <a:pPr marL="343080" indent="-342720">
              <a:lnSpc>
                <a:spcPct val="100000"/>
              </a:lnSpc>
              <a:spcBef>
                <a:spcPts val="1001"/>
              </a:spcBef>
              <a:buClr>
                <a:srgbClr val="A53010"/>
              </a:buClr>
              <a:buFont typeface="Wingdings 3" charset="2"/>
              <a:buChar char=""/>
            </a:pPr>
            <a:r>
              <a:rPr lang="en-US" sz="3600" b="0" strike="noStrike" spc="-1" dirty="0">
                <a:solidFill>
                  <a:srgbClr val="000000"/>
                </a:solidFill>
                <a:latin typeface="Century Gothic"/>
              </a:rPr>
              <a:t>Εφαρμόστε ποικιλία μεθόδων για να ανταποκριθείτε στις ανάγκες διαφορετικών μαθητών.</a:t>
            </a:r>
            <a:endParaRPr lang="en-US" sz="3600" b="0" strike="noStrike" spc="-1" dirty="0">
              <a:solidFill>
                <a:srgbClr val="404040"/>
              </a:solidFill>
              <a:latin typeface="Century Gothic"/>
            </a:endParaRPr>
          </a:p>
          <a:p>
            <a:pPr marL="343080" indent="-342720">
              <a:lnSpc>
                <a:spcPct val="100000"/>
              </a:lnSpc>
              <a:spcBef>
                <a:spcPts val="1001"/>
              </a:spcBef>
              <a:buClr>
                <a:srgbClr val="A53010"/>
              </a:buClr>
              <a:buFont typeface="Wingdings 3" charset="2"/>
              <a:buChar char=""/>
            </a:pPr>
            <a:r>
              <a:rPr lang="en-US" sz="3600" b="0" strike="noStrike" spc="-1" dirty="0">
                <a:solidFill>
                  <a:srgbClr val="000000"/>
                </a:solidFill>
                <a:latin typeface="Century Gothic"/>
              </a:rPr>
              <a:t>Ενσωματώστε δραστηριότητες που προάγουν τη συνεργατικότητα και τη συμμετοχή.</a:t>
            </a:r>
            <a:endParaRPr lang="en-US" sz="3600" b="0" strike="noStrike" spc="-1" dirty="0">
              <a:solidFill>
                <a:srgbClr val="404040"/>
              </a:solidFill>
              <a:latin typeface="Century Gothic"/>
            </a:endParaRPr>
          </a:p>
          <a:p>
            <a:pPr marL="343080" indent="-342720">
              <a:lnSpc>
                <a:spcPct val="100000"/>
              </a:lnSpc>
              <a:spcBef>
                <a:spcPts val="1001"/>
              </a:spcBef>
              <a:buClr>
                <a:srgbClr val="A53010"/>
              </a:buClr>
              <a:buFont typeface="Wingdings 3" charset="2"/>
              <a:buChar char=""/>
            </a:pPr>
            <a:r>
              <a:rPr lang="en-US" sz="3600" b="0" strike="noStrike" spc="-1" dirty="0">
                <a:solidFill>
                  <a:srgbClr val="404040"/>
                </a:solidFill>
                <a:latin typeface="Century Gothic"/>
              </a:rPr>
              <a:t>Εμπλέξτε τους μαθητές σας στη διαδικασία μάθησης μέσω διαδραστικών δραστηριοτήτων.</a:t>
            </a:r>
          </a:p>
          <a:p>
            <a:pPr>
              <a:lnSpc>
                <a:spcPct val="100000"/>
              </a:lnSpc>
              <a:spcBef>
                <a:spcPts val="1001"/>
              </a:spcBef>
            </a:pPr>
            <a:endParaRPr lang="en-US" sz="3600" b="0" strike="noStrike" spc="-1" dirty="0">
              <a:solidFill>
                <a:srgbClr val="404040"/>
              </a:solidFill>
              <a:latin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0" strike="noStrike" spc="-1" dirty="0">
                <a:solidFill>
                  <a:srgbClr val="7030A0"/>
                </a:solidFill>
                <a:latin typeface="Century Gothic"/>
              </a:rPr>
              <a:t>ΧΑΡΑΚΤΗΡΙΣΤΙΚΑ ΤΟΥ/ΤΗΣ ΕΚΠΑΙΔΕΥΤΙΚΟΥ</a:t>
            </a:r>
            <a:endParaRPr lang="en-US" sz="3600" b="0" strike="noStrike" spc="-1" dirty="0">
              <a:solidFill>
                <a:srgbClr val="000000"/>
              </a:solidFill>
              <a:latin typeface="Century Gothic"/>
            </a:endParaRPr>
          </a:p>
        </p:txBody>
      </p:sp>
      <p:sp>
        <p:nvSpPr>
          <p:cNvPr id="156" name="TextShape 2"/>
          <p:cNvSpPr txBox="1"/>
          <p:nvPr/>
        </p:nvSpPr>
        <p:spPr>
          <a:xfrm>
            <a:off x="2589120" y="2133720"/>
            <a:ext cx="8992800" cy="4482000"/>
          </a:xfrm>
          <a:prstGeom prst="rect">
            <a:avLst/>
          </a:prstGeom>
          <a:noFill/>
          <a:ln>
            <a:noFill/>
          </a:ln>
        </p:spPr>
        <p:txBody>
          <a:bodyPr>
            <a:noAutofit/>
          </a:bodyPr>
          <a:lstStyle/>
          <a:p>
            <a:pPr marL="343080" indent="-342720">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Δείχνει ενδιαφέρον, φροντίδα, ενσυναίσθηση.</a:t>
            </a:r>
          </a:p>
          <a:p>
            <a:pPr marL="343080" indent="-342720">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Είναι συνεπής  και αμερόληπτος. </a:t>
            </a:r>
          </a:p>
          <a:p>
            <a:pPr marL="343080" indent="-342720">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Εξηγεί ακριβώς τι θέλει και επιβεβαιώνει ότι οι μαθητές κατανοήσαν. </a:t>
            </a:r>
          </a:p>
          <a:p>
            <a:pPr marL="343080" indent="-342720">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Καλλιεργεί συνεργατικές σχέσεις μεταξύ των μαθητών/τριών.</a:t>
            </a:r>
          </a:p>
          <a:p>
            <a:pPr marL="343080" indent="-342720">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Έχει ρεαλιστικές  και θετικές προσδοκίες για τους μαθητές/τριες.</a:t>
            </a:r>
          </a:p>
          <a:p>
            <a:pPr marL="343080" indent="-342720">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Επικοινωνεί τακτικά και προγραμματισμένα με τους γονείς /κηδεμόνες. </a:t>
            </a:r>
          </a:p>
          <a:p>
            <a:pPr>
              <a:lnSpc>
                <a:spcPct val="100000"/>
              </a:lnSpc>
              <a:spcBef>
                <a:spcPts val="1001"/>
              </a:spcBef>
            </a:pPr>
            <a:endParaRPr lang="en-US" sz="2400" b="0" strike="noStrike" spc="-1" dirty="0">
              <a:solidFill>
                <a:srgbClr val="404040"/>
              </a:solidFill>
              <a:latin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extShape 1"/>
          <p:cNvSpPr txBox="1"/>
          <p:nvPr/>
        </p:nvSpPr>
        <p:spPr>
          <a:xfrm>
            <a:off x="2593080" y="624240"/>
            <a:ext cx="8911440" cy="1280520"/>
          </a:xfrm>
          <a:prstGeom prst="rect">
            <a:avLst/>
          </a:prstGeom>
          <a:noFill/>
          <a:ln>
            <a:noFill/>
          </a:ln>
        </p:spPr>
        <p:txBody>
          <a:bodyPr>
            <a:normAutofit/>
          </a:bodyPr>
          <a:lstStyle/>
          <a:p>
            <a:pPr algn="ctr">
              <a:lnSpc>
                <a:spcPct val="100000"/>
              </a:lnSpc>
            </a:pPr>
            <a:r>
              <a:rPr lang="en-US" sz="4000" b="0" strike="noStrike" spc="-1" dirty="0">
                <a:solidFill>
                  <a:srgbClr val="7030A0"/>
                </a:solidFill>
                <a:latin typeface="Century Gothic"/>
              </a:rPr>
              <a:t>ΔΕΞΙΟΤΗΤΕΣ ΕΚΠΑΙΔΕΥΤΙΚΟΥ</a:t>
            </a:r>
            <a:endParaRPr lang="en-US" sz="4000" b="0" strike="noStrike" spc="-1" dirty="0">
              <a:solidFill>
                <a:srgbClr val="000000"/>
              </a:solidFill>
              <a:latin typeface="Century Gothic"/>
            </a:endParaRPr>
          </a:p>
        </p:txBody>
      </p:sp>
      <p:sp>
        <p:nvSpPr>
          <p:cNvPr id="158" name="TextShape 2"/>
          <p:cNvSpPr txBox="1"/>
          <p:nvPr/>
        </p:nvSpPr>
        <p:spPr>
          <a:xfrm>
            <a:off x="2589120" y="2133720"/>
            <a:ext cx="8911440" cy="4231080"/>
          </a:xfrm>
          <a:prstGeom prst="rect">
            <a:avLst/>
          </a:prstGeom>
          <a:noFill/>
          <a:ln>
            <a:noFill/>
          </a:ln>
        </p:spPr>
        <p:txBody>
          <a:bodyPr>
            <a:normAutofit/>
          </a:bodyPr>
          <a:lstStyle/>
          <a:p>
            <a:pPr marL="343080" indent="-342720">
              <a:lnSpc>
                <a:spcPct val="120000"/>
              </a:lnSpc>
              <a:spcBef>
                <a:spcPts val="601"/>
              </a:spcBef>
              <a:buClr>
                <a:srgbClr val="A53010"/>
              </a:buClr>
              <a:buFont typeface="Wingdings" charset="2"/>
              <a:buChar char=""/>
            </a:pPr>
            <a:r>
              <a:rPr lang="en-US" sz="2600" b="0" strike="noStrike" spc="-1" dirty="0">
                <a:solidFill>
                  <a:srgbClr val="404040"/>
                </a:solidFill>
                <a:latin typeface="Century Gothic"/>
              </a:rPr>
              <a:t>Γνωρίζει τους μαθητές του (ονόματα, μαθησιακή ετοιμότητα, κοινωνική- οικονομική κατάσταση, ενδιαφέροντα-χόμπι κ.λπ.). </a:t>
            </a:r>
          </a:p>
          <a:p>
            <a:pPr marL="343080" indent="-342720">
              <a:lnSpc>
                <a:spcPct val="120000"/>
              </a:lnSpc>
              <a:spcBef>
                <a:spcPts val="601"/>
              </a:spcBef>
              <a:buClr>
                <a:srgbClr val="A53010"/>
              </a:buClr>
              <a:buFont typeface="Wingdings" charset="2"/>
              <a:buChar char=""/>
            </a:pPr>
            <a:r>
              <a:rPr lang="en-US" sz="2600" b="0" strike="noStrike" spc="-1" dirty="0">
                <a:solidFill>
                  <a:srgbClr val="404040"/>
                </a:solidFill>
                <a:latin typeface="Century Gothic"/>
              </a:rPr>
              <a:t>Έχει αυτοπεποίθηση ( δε μιλάει και δε πράττει βεβιασμένα, διατηρεί άνετα οπτική επαφή, χαμογελάει, αποφεύγει την υπερβολική αντίδραση απέναντι στη συμπεριφορά των μαθητών/τριών).</a:t>
            </a:r>
          </a:p>
          <a:p>
            <a:pPr marL="343080" indent="-342720">
              <a:lnSpc>
                <a:spcPct val="120000"/>
              </a:lnSpc>
              <a:spcBef>
                <a:spcPts val="601"/>
              </a:spcBef>
              <a:buClr>
                <a:srgbClr val="A53010"/>
              </a:buClr>
              <a:buFont typeface="Wingdings" charset="2"/>
              <a:buChar char=""/>
            </a:pPr>
            <a:r>
              <a:rPr lang="en-US" sz="2600" b="0" strike="noStrike" spc="-1" dirty="0">
                <a:solidFill>
                  <a:srgbClr val="404040"/>
                </a:solidFill>
                <a:latin typeface="Century Gothic"/>
              </a:rPr>
              <a:t>Είναι ενήμερος για ό,τι συμβαίνει στη τάξη.</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0" strike="noStrike" spc="-1" dirty="0">
                <a:solidFill>
                  <a:srgbClr val="C00000"/>
                </a:solidFill>
                <a:latin typeface="Century Gothic"/>
              </a:rPr>
              <a:t>ΧΑΡΑΚΤΗΡΙΣΤΙΚΑ ΑΠΟΤΕΛΕΣΜΑΤΙΚΗΣ ΠΑΡΕΜΒΑΣΗΣ</a:t>
            </a:r>
            <a:endParaRPr lang="en-US" sz="3600" b="0" strike="noStrike" spc="-1" dirty="0">
              <a:solidFill>
                <a:srgbClr val="000000"/>
              </a:solidFill>
              <a:latin typeface="Century Gothic"/>
            </a:endParaRPr>
          </a:p>
        </p:txBody>
      </p:sp>
      <p:sp>
        <p:nvSpPr>
          <p:cNvPr id="160" name="TextShape 2"/>
          <p:cNvSpPr txBox="1"/>
          <p:nvPr/>
        </p:nvSpPr>
        <p:spPr>
          <a:xfrm>
            <a:off x="2593080" y="1905120"/>
            <a:ext cx="9078840" cy="4755240"/>
          </a:xfrm>
          <a:prstGeom prst="rect">
            <a:avLst/>
          </a:prstGeom>
          <a:noFill/>
          <a:ln>
            <a:noFill/>
          </a:ln>
        </p:spPr>
        <p:txBody>
          <a:bodyPr>
            <a:normAutofit fontScale="92500" lnSpcReduction="10000"/>
          </a:bodyPr>
          <a:lstStyle/>
          <a:p>
            <a:pPr marL="343080" indent="-342720">
              <a:lnSpc>
                <a:spcPct val="100000"/>
              </a:lnSpc>
              <a:spcBef>
                <a:spcPts val="1001"/>
              </a:spcBef>
              <a:buClr>
                <a:srgbClr val="A53010"/>
              </a:buClr>
              <a:buFont typeface="Wingdings" charset="2"/>
              <a:buChar char=""/>
            </a:pPr>
            <a:r>
              <a:rPr lang="en-US" sz="3200" b="0" strike="noStrike" spc="-1" dirty="0">
                <a:solidFill>
                  <a:srgbClr val="404040"/>
                </a:solidFill>
                <a:latin typeface="Century Gothic"/>
              </a:rPr>
              <a:t>Γνωρίζω τη συμβαίνει κάθε στιγμή στη τάξη μου.</a:t>
            </a:r>
          </a:p>
          <a:p>
            <a:pPr marL="343080" indent="-342720">
              <a:lnSpc>
                <a:spcPct val="100000"/>
              </a:lnSpc>
              <a:spcBef>
                <a:spcPts val="1001"/>
              </a:spcBef>
              <a:buClr>
                <a:srgbClr val="A53010"/>
              </a:buClr>
              <a:buFont typeface="Wingdings" charset="2"/>
              <a:buChar char=""/>
            </a:pPr>
            <a:r>
              <a:rPr lang="en-US" sz="3200" b="0" strike="noStrike" spc="-1" dirty="0">
                <a:solidFill>
                  <a:srgbClr val="404040"/>
                </a:solidFill>
                <a:latin typeface="Century Gothic"/>
              </a:rPr>
              <a:t>Καλή οργάνωση της διδασκαλίας μου.</a:t>
            </a:r>
          </a:p>
          <a:p>
            <a:pPr marL="343080" indent="-342720">
              <a:lnSpc>
                <a:spcPct val="100000"/>
              </a:lnSpc>
              <a:spcBef>
                <a:spcPts val="1001"/>
              </a:spcBef>
              <a:buClr>
                <a:srgbClr val="A53010"/>
              </a:buClr>
              <a:buFont typeface="Wingdings" charset="2"/>
              <a:buChar char=""/>
            </a:pPr>
            <a:r>
              <a:rPr lang="en-US" sz="3200" b="0" strike="noStrike" spc="-1" dirty="0">
                <a:solidFill>
                  <a:srgbClr val="404040"/>
                </a:solidFill>
                <a:latin typeface="Century Gothic"/>
              </a:rPr>
              <a:t>Προστασία της αξιοπρέπειας του μαθητή.</a:t>
            </a:r>
          </a:p>
          <a:p>
            <a:pPr marL="343080" indent="-342720">
              <a:lnSpc>
                <a:spcPct val="100000"/>
              </a:lnSpc>
              <a:spcBef>
                <a:spcPts val="1001"/>
              </a:spcBef>
              <a:buClr>
                <a:srgbClr val="A53010"/>
              </a:buClr>
              <a:buFont typeface="Wingdings" charset="2"/>
              <a:buChar char=""/>
            </a:pPr>
            <a:r>
              <a:rPr lang="en-US" sz="3200" b="0" strike="noStrike" spc="-1" dirty="0">
                <a:solidFill>
                  <a:srgbClr val="404040"/>
                </a:solidFill>
                <a:latin typeface="Century Gothic"/>
              </a:rPr>
              <a:t> Ενισχύω θετικά επιθυμητές συμπεριφορές από τους μαθητές μου.</a:t>
            </a:r>
          </a:p>
          <a:p>
            <a:pPr marL="343080" indent="-342720">
              <a:lnSpc>
                <a:spcPct val="100000"/>
              </a:lnSpc>
              <a:spcBef>
                <a:spcPts val="1001"/>
              </a:spcBef>
              <a:buClr>
                <a:srgbClr val="A53010"/>
              </a:buClr>
              <a:buFont typeface="Wingdings" charset="2"/>
              <a:buChar char=""/>
            </a:pPr>
            <a:r>
              <a:rPr lang="en-US" sz="3200" b="0" strike="noStrike" spc="-1" dirty="0">
                <a:solidFill>
                  <a:srgbClr val="404040"/>
                </a:solidFill>
                <a:latin typeface="Century Gothic"/>
              </a:rPr>
              <a:t>Ακούω ενεργητικά τους μαθητές μου.</a:t>
            </a:r>
          </a:p>
          <a:p>
            <a:pPr marL="343080" indent="-342720">
              <a:lnSpc>
                <a:spcPct val="100000"/>
              </a:lnSpc>
              <a:spcBef>
                <a:spcPts val="1001"/>
              </a:spcBef>
              <a:buClr>
                <a:srgbClr val="A53010"/>
              </a:buClr>
              <a:buFont typeface="Wingdings" charset="2"/>
              <a:buChar char=""/>
            </a:pPr>
            <a:r>
              <a:rPr lang="en-US" sz="3200" b="0" strike="noStrike" spc="-1" dirty="0">
                <a:solidFill>
                  <a:srgbClr val="404040"/>
                </a:solidFill>
                <a:latin typeface="Century Gothic"/>
              </a:rPr>
              <a:t>Κάνω χρήση ομαδο-συνεργατικών μεθόδων διδασκαλίας.</a:t>
            </a:r>
          </a:p>
          <a:p>
            <a:pPr>
              <a:lnSpc>
                <a:spcPct val="100000"/>
              </a:lnSpc>
              <a:spcBef>
                <a:spcPts val="1001"/>
              </a:spcBef>
            </a:pPr>
            <a:endParaRPr lang="en-US" sz="3200" b="0" strike="noStrike" spc="-1" dirty="0">
              <a:solidFill>
                <a:srgbClr val="404040"/>
              </a:solidFill>
              <a:latin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0" strike="noStrike" spc="-1" dirty="0">
                <a:solidFill>
                  <a:srgbClr val="FFC000"/>
                </a:solidFill>
                <a:latin typeface="Century Gothic"/>
              </a:rPr>
              <a:t>ΠΗΓΕΣ ΜΗ ΕΠΙΘΥΜΗΤΗΣ ΣΥΜΠΕΡΙΦΟΡΑΣ</a:t>
            </a:r>
            <a:endParaRPr lang="en-US" sz="3600" b="0" strike="noStrike" spc="-1" dirty="0">
              <a:solidFill>
                <a:srgbClr val="000000"/>
              </a:solidFill>
              <a:latin typeface="Century Gothic"/>
            </a:endParaRPr>
          </a:p>
        </p:txBody>
      </p:sp>
      <p:pic>
        <p:nvPicPr>
          <p:cNvPr id="162" name="Θέση περιεχομένου 4"/>
          <p:cNvPicPr/>
          <p:nvPr/>
        </p:nvPicPr>
        <p:blipFill>
          <a:blip r:embed="rId2"/>
          <a:stretch/>
        </p:blipFill>
        <p:spPr>
          <a:xfrm>
            <a:off x="2593080" y="1967400"/>
            <a:ext cx="8442000" cy="4074480"/>
          </a:xfrm>
          <a:prstGeom prst="rect">
            <a:avLst/>
          </a:prstGeom>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CustomShape 1"/>
          <p:cNvSpPr/>
          <p:nvPr/>
        </p:nvSpPr>
        <p:spPr>
          <a:xfrm>
            <a:off x="1981080" y="274680"/>
            <a:ext cx="8229240" cy="114264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spcBef>
                <a:spcPts val="26"/>
              </a:spcBef>
              <a:spcAft>
                <a:spcPts val="26"/>
              </a:spcAft>
            </a:pPr>
            <a:r>
              <a:rPr lang="el-GR" sz="3600" b="0" strike="noStrike" spc="-1" dirty="0">
                <a:solidFill>
                  <a:srgbClr val="92D050"/>
                </a:solidFill>
                <a:latin typeface="Calibri"/>
                <a:ea typeface="Microsoft YaHei"/>
              </a:rPr>
              <a:t>ΠΡΟΛΗΨΗ ΠΡΟΒΛΗΜΑΤΩΝ ΣΥΜΠΕΡΙΦΟΡΑΣ ΣΤΗ ΣΧΟΛΙΚΗ ΤΑΞΗ</a:t>
            </a:r>
            <a:endParaRPr lang="el-GR" sz="3600" b="0" strike="noStrike" spc="-1" dirty="0">
              <a:latin typeface="Arial"/>
            </a:endParaRPr>
          </a:p>
        </p:txBody>
      </p:sp>
      <p:sp>
        <p:nvSpPr>
          <p:cNvPr id="164" name="CustomShape 2"/>
          <p:cNvSpPr/>
          <p:nvPr/>
        </p:nvSpPr>
        <p:spPr>
          <a:xfrm>
            <a:off x="2023920" y="1357200"/>
            <a:ext cx="8912520" cy="538452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oAutofit/>
          </a:bodyPr>
          <a:lstStyle/>
          <a:p>
            <a:pPr marL="343080" indent="-342720">
              <a:lnSpc>
                <a:spcPct val="100000"/>
              </a:lnSpc>
              <a:spcBef>
                <a:spcPts val="774"/>
              </a:spcBef>
              <a:spcAft>
                <a:spcPts val="26"/>
              </a:spcAft>
              <a:buClr>
                <a:srgbClr val="FFFFFF"/>
              </a:buClr>
              <a:buFont typeface="Times New Roman"/>
              <a:buChar char="•"/>
            </a:pPr>
            <a:r>
              <a:rPr lang="el-GR" sz="2700" b="0" strike="noStrike" spc="-1" dirty="0">
                <a:solidFill>
                  <a:srgbClr val="C00000"/>
                </a:solidFill>
                <a:latin typeface="Calibri"/>
                <a:ea typeface="Microsoft YaHei"/>
              </a:rPr>
              <a:t>οριοθέτηση κανόνων,</a:t>
            </a:r>
            <a:endParaRPr lang="el-GR" sz="2700" b="0" strike="noStrike" spc="-1" dirty="0">
              <a:latin typeface="Arial"/>
            </a:endParaRPr>
          </a:p>
          <a:p>
            <a:pPr marL="343080" indent="-342720">
              <a:lnSpc>
                <a:spcPct val="100000"/>
              </a:lnSpc>
              <a:spcBef>
                <a:spcPts val="774"/>
              </a:spcBef>
              <a:spcAft>
                <a:spcPts val="26"/>
              </a:spcAft>
              <a:buClr>
                <a:srgbClr val="FFFFFF"/>
              </a:buClr>
              <a:buFont typeface="Arial"/>
              <a:buChar char="•"/>
            </a:pPr>
            <a:r>
              <a:rPr lang="el-GR" sz="2700" b="0" strike="noStrike" spc="-1" dirty="0">
                <a:solidFill>
                  <a:srgbClr val="C00000"/>
                </a:solidFill>
                <a:latin typeface="Calibri"/>
                <a:ea typeface="Microsoft YaHei"/>
              </a:rPr>
              <a:t>συμμετοχή των παιδιών στη διαμόρφωση των κανόνων,</a:t>
            </a:r>
            <a:endParaRPr lang="el-GR" sz="2700" b="0" strike="noStrike" spc="-1" dirty="0">
              <a:latin typeface="Arial"/>
            </a:endParaRPr>
          </a:p>
          <a:p>
            <a:pPr marL="343080" indent="-342720">
              <a:lnSpc>
                <a:spcPct val="100000"/>
              </a:lnSpc>
              <a:spcBef>
                <a:spcPts val="774"/>
              </a:spcBef>
              <a:spcAft>
                <a:spcPts val="26"/>
              </a:spcAft>
              <a:buClr>
                <a:srgbClr val="FFFFFF"/>
              </a:buClr>
              <a:buFont typeface="Arial"/>
              <a:buChar char="•"/>
            </a:pPr>
            <a:r>
              <a:rPr lang="el-GR" sz="2700" b="0" strike="noStrike" spc="-1" dirty="0">
                <a:solidFill>
                  <a:srgbClr val="C00000"/>
                </a:solidFill>
                <a:latin typeface="Calibri"/>
                <a:ea typeface="Microsoft YaHei"/>
              </a:rPr>
              <a:t>συνεχής αναφορά στους κανόνες,</a:t>
            </a:r>
            <a:endParaRPr lang="el-GR" sz="2700" b="0" strike="noStrike" spc="-1" dirty="0">
              <a:latin typeface="Arial"/>
            </a:endParaRPr>
          </a:p>
          <a:p>
            <a:pPr marL="343080" indent="-342720">
              <a:lnSpc>
                <a:spcPct val="100000"/>
              </a:lnSpc>
              <a:spcBef>
                <a:spcPts val="774"/>
              </a:spcBef>
              <a:spcAft>
                <a:spcPts val="26"/>
              </a:spcAft>
              <a:buClr>
                <a:srgbClr val="FFFFFF"/>
              </a:buClr>
              <a:buFont typeface="Arial"/>
              <a:buChar char="•"/>
            </a:pPr>
            <a:r>
              <a:rPr lang="el-GR" sz="2700" b="0" strike="noStrike" spc="-1" dirty="0">
                <a:solidFill>
                  <a:srgbClr val="C00000"/>
                </a:solidFill>
                <a:latin typeface="Calibri"/>
                <a:ea typeface="Microsoft YaHei"/>
              </a:rPr>
              <a:t>σταθερές επιβραβεύσεις,</a:t>
            </a:r>
            <a:endParaRPr lang="el-GR" sz="2700" b="0" strike="noStrike" spc="-1" dirty="0">
              <a:latin typeface="Arial"/>
            </a:endParaRPr>
          </a:p>
          <a:p>
            <a:pPr marL="343080" indent="-342720">
              <a:lnSpc>
                <a:spcPct val="100000"/>
              </a:lnSpc>
              <a:spcBef>
                <a:spcPts val="774"/>
              </a:spcBef>
              <a:spcAft>
                <a:spcPts val="26"/>
              </a:spcAft>
              <a:buClr>
                <a:srgbClr val="FFFFFF"/>
              </a:buClr>
              <a:buFont typeface="Arial"/>
              <a:buChar char="•"/>
            </a:pPr>
            <a:r>
              <a:rPr lang="el-GR" sz="2700" b="0" strike="noStrike" spc="-1" dirty="0">
                <a:solidFill>
                  <a:srgbClr val="C00000"/>
                </a:solidFill>
                <a:latin typeface="Calibri"/>
                <a:ea typeface="Microsoft YaHei"/>
              </a:rPr>
              <a:t>η διδασκαλία θα πρέπει να γίνεται βάση συγκεκριμένου σχεδίου, με συγκεκριμένη στοχοθεσία και χρήση κατάλληλου διδακτικού υλικού,</a:t>
            </a:r>
            <a:endParaRPr lang="el-GR" sz="2700" b="0" strike="noStrike" spc="-1" dirty="0">
              <a:latin typeface="Arial"/>
            </a:endParaRPr>
          </a:p>
          <a:p>
            <a:pPr marL="343080" indent="-342720">
              <a:lnSpc>
                <a:spcPct val="100000"/>
              </a:lnSpc>
              <a:spcBef>
                <a:spcPts val="774"/>
              </a:spcBef>
              <a:spcAft>
                <a:spcPts val="26"/>
              </a:spcAft>
              <a:buClr>
                <a:srgbClr val="FFFFFF"/>
              </a:buClr>
              <a:buFont typeface="Arial"/>
              <a:buChar char="•"/>
            </a:pPr>
            <a:r>
              <a:rPr lang="el-GR" sz="2700" b="0" strike="noStrike" spc="-1" dirty="0">
                <a:solidFill>
                  <a:srgbClr val="C00000"/>
                </a:solidFill>
                <a:latin typeface="Calibri"/>
                <a:ea typeface="Microsoft YaHei"/>
              </a:rPr>
              <a:t>τακτική επαφή με τους γονείς, </a:t>
            </a:r>
            <a:endParaRPr lang="el-GR" sz="2700" b="0" strike="noStrike" spc="-1" dirty="0">
              <a:latin typeface="Arial"/>
            </a:endParaRPr>
          </a:p>
          <a:p>
            <a:pPr marL="343080" indent="-342720">
              <a:lnSpc>
                <a:spcPct val="100000"/>
              </a:lnSpc>
              <a:spcBef>
                <a:spcPts val="774"/>
              </a:spcBef>
              <a:spcAft>
                <a:spcPts val="26"/>
              </a:spcAft>
              <a:buClr>
                <a:srgbClr val="FFFFFF"/>
              </a:buClr>
              <a:buFont typeface="Arial"/>
              <a:buChar char="•"/>
            </a:pPr>
            <a:r>
              <a:rPr lang="el-GR" sz="2700" b="0" strike="noStrike" spc="-1" dirty="0">
                <a:solidFill>
                  <a:srgbClr val="C00000"/>
                </a:solidFill>
                <a:latin typeface="Calibri"/>
                <a:ea typeface="Microsoft YaHei"/>
              </a:rPr>
              <a:t>διατήρηση σταθερής δομής και προβλεψιμότητας στο πρόγραμμα της τάξης.</a:t>
            </a:r>
            <a:endParaRPr lang="el-GR" sz="2700" b="0" strike="noStrike" spc="-1" dirty="0">
              <a:latin typeface="Arial"/>
            </a:endParaRPr>
          </a:p>
          <a:p>
            <a:pPr marL="343080" indent="-342720">
              <a:lnSpc>
                <a:spcPct val="100000"/>
              </a:lnSpc>
              <a:spcBef>
                <a:spcPts val="825"/>
              </a:spcBef>
              <a:spcAft>
                <a:spcPts val="26"/>
              </a:spcAft>
            </a:pPr>
            <a:endParaRPr lang="el-GR" sz="2700" b="0" strike="noStrike" spc="-1" dirty="0">
              <a:latin typeface="Arial"/>
            </a:endParaRPr>
          </a:p>
          <a:p>
            <a:pPr marL="343080" indent="-342720">
              <a:lnSpc>
                <a:spcPct val="100000"/>
              </a:lnSpc>
              <a:spcBef>
                <a:spcPts val="825"/>
              </a:spcBef>
              <a:spcAft>
                <a:spcPts val="26"/>
              </a:spcAft>
            </a:pPr>
            <a:endParaRPr lang="el-GR" sz="2700" b="0" strike="noStrike" spc="-1" dirty="0">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TextShape 1"/>
          <p:cNvSpPr txBox="1"/>
          <p:nvPr/>
        </p:nvSpPr>
        <p:spPr>
          <a:xfrm>
            <a:off x="2593080" y="624240"/>
            <a:ext cx="8971200" cy="998280"/>
          </a:xfrm>
          <a:prstGeom prst="rect">
            <a:avLst/>
          </a:prstGeom>
          <a:noFill/>
          <a:ln>
            <a:noFill/>
          </a:ln>
        </p:spPr>
        <p:txBody>
          <a:bodyPr>
            <a:noAutofit/>
          </a:bodyPr>
          <a:lstStyle/>
          <a:p>
            <a:pPr algn="ctr">
              <a:lnSpc>
                <a:spcPct val="100000"/>
              </a:lnSpc>
            </a:pPr>
            <a:r>
              <a:rPr lang="en-US" sz="3200" b="0" strike="noStrike" spc="-1" dirty="0">
                <a:solidFill>
                  <a:srgbClr val="FFC000"/>
                </a:solidFill>
                <a:latin typeface="Century Gothic"/>
              </a:rPr>
              <a:t>ΠΡΟΤΑΣΕΙΣ ΔΙΑΧΕΡΙΣΗΣ ΣΥΜΠΕΡΙΦΟΡΑΣ ΣΕ ΜΑΘΗΤΗ ΜΕ ΔΕΠ-Υ</a:t>
            </a:r>
            <a:endParaRPr lang="en-US" sz="3200" b="0" strike="noStrike" spc="-1" dirty="0">
              <a:solidFill>
                <a:srgbClr val="000000"/>
              </a:solidFill>
              <a:latin typeface="Century Gothic"/>
            </a:endParaRPr>
          </a:p>
        </p:txBody>
      </p:sp>
      <p:sp>
        <p:nvSpPr>
          <p:cNvPr id="166" name="TextShape 2"/>
          <p:cNvSpPr txBox="1"/>
          <p:nvPr/>
        </p:nvSpPr>
        <p:spPr>
          <a:xfrm>
            <a:off x="1981080" y="1622520"/>
            <a:ext cx="8381520" cy="5235120"/>
          </a:xfrm>
          <a:prstGeom prst="rect">
            <a:avLst/>
          </a:prstGeom>
          <a:noFill/>
          <a:ln>
            <a:noFill/>
          </a:ln>
        </p:spPr>
        <p:txBody>
          <a:bodyPr>
            <a:normAutofit fontScale="88500"/>
          </a:bodyPr>
          <a:lstStyle/>
          <a:p>
            <a:pPr>
              <a:lnSpc>
                <a:spcPct val="100000"/>
              </a:lnSpc>
              <a:spcBef>
                <a:spcPts val="1001"/>
              </a:spcBef>
            </a:pPr>
            <a:endParaRPr lang="en-US" sz="1800" b="0" strike="noStrike" spc="-1" dirty="0">
              <a:solidFill>
                <a:srgbClr val="404040"/>
              </a:solidFill>
              <a:latin typeface="Century Gothic"/>
            </a:endParaRPr>
          </a:p>
          <a:p>
            <a:pPr marL="343080" indent="-342720">
              <a:lnSpc>
                <a:spcPct val="100000"/>
              </a:lnSpc>
              <a:spcBef>
                <a:spcPts val="1001"/>
              </a:spcBef>
              <a:buClr>
                <a:srgbClr val="A53010"/>
              </a:buClr>
              <a:buFont typeface="Wingdings 3" charset="2"/>
              <a:buChar char=""/>
            </a:pPr>
            <a:r>
              <a:rPr lang="en-US" sz="3000" b="0" strike="noStrike" spc="-1" dirty="0">
                <a:solidFill>
                  <a:srgbClr val="404040"/>
                </a:solidFill>
                <a:latin typeface="Century Gothic"/>
              </a:rPr>
              <a:t>Τοποθετήστε το μαθητή κοντά σας και μακριά από οπτικούς και ακουστικούς περισπασμούς.</a:t>
            </a:r>
          </a:p>
          <a:p>
            <a:pPr marL="343080" indent="-342720">
              <a:lnSpc>
                <a:spcPct val="100000"/>
              </a:lnSpc>
              <a:spcBef>
                <a:spcPts val="1001"/>
              </a:spcBef>
              <a:buClr>
                <a:srgbClr val="A53010"/>
              </a:buClr>
              <a:buFont typeface="Wingdings 3" charset="2"/>
              <a:buChar char=""/>
            </a:pPr>
            <a:r>
              <a:rPr lang="en-US" sz="3000" b="0" strike="noStrike" spc="-1" dirty="0">
                <a:solidFill>
                  <a:srgbClr val="404040"/>
                </a:solidFill>
                <a:latin typeface="Century Gothic"/>
              </a:rPr>
              <a:t>Κινηθείτε κοντά στο μαθητή για να τον επαναφέρετε, όταν βλέπετε ότι «χάνεται».</a:t>
            </a:r>
          </a:p>
          <a:p>
            <a:pPr marL="343080" indent="-342720">
              <a:lnSpc>
                <a:spcPct val="100000"/>
              </a:lnSpc>
              <a:spcBef>
                <a:spcPts val="1001"/>
              </a:spcBef>
              <a:buClr>
                <a:srgbClr val="A53010"/>
              </a:buClr>
              <a:buFont typeface="Wingdings 3" charset="2"/>
              <a:buChar char=""/>
            </a:pPr>
            <a:r>
              <a:rPr lang="en-US" sz="3000" b="0" strike="noStrike" spc="-1" dirty="0">
                <a:solidFill>
                  <a:srgbClr val="404040"/>
                </a:solidFill>
                <a:latin typeface="Century Gothic"/>
              </a:rPr>
              <a:t>Εμπλέξτε τον στην παράδοση του μαθήματος.</a:t>
            </a:r>
          </a:p>
          <a:p>
            <a:pPr marL="343080" indent="-342720">
              <a:lnSpc>
                <a:spcPct val="100000"/>
              </a:lnSpc>
              <a:spcBef>
                <a:spcPts val="1001"/>
              </a:spcBef>
              <a:buClr>
                <a:srgbClr val="A53010"/>
              </a:buClr>
              <a:buFont typeface="Wingdings 3" charset="2"/>
              <a:buChar char=""/>
            </a:pPr>
            <a:r>
              <a:rPr lang="en-US" sz="3000" b="0" strike="noStrike" spc="-1" dirty="0">
                <a:solidFill>
                  <a:srgbClr val="404040"/>
                </a:solidFill>
                <a:latin typeface="Century Gothic"/>
              </a:rPr>
              <a:t>Ενισχύστε τον κάθε φορά που είναι συγκεντρωμένος.</a:t>
            </a:r>
          </a:p>
          <a:p>
            <a:pPr marL="343080" indent="-342720">
              <a:lnSpc>
                <a:spcPct val="100000"/>
              </a:lnSpc>
              <a:spcBef>
                <a:spcPts val="1001"/>
              </a:spcBef>
              <a:buClr>
                <a:srgbClr val="A53010"/>
              </a:buClr>
              <a:buFont typeface="Wingdings 3" charset="2"/>
              <a:buChar char=""/>
            </a:pPr>
            <a:r>
              <a:rPr lang="en-US" sz="3000" b="0" strike="noStrike" spc="-1" dirty="0">
                <a:solidFill>
                  <a:srgbClr val="404040"/>
                </a:solidFill>
                <a:latin typeface="Century Gothic"/>
              </a:rPr>
              <a:t>Αναθέστε του ρόλους «βοηθού σας» με κινητικές δραστηριότητες, ώστε να εκφορτίζει την κινητική του ενέργεια.</a:t>
            </a:r>
          </a:p>
          <a:p>
            <a:pPr>
              <a:lnSpc>
                <a:spcPct val="100000"/>
              </a:lnSpc>
              <a:spcBef>
                <a:spcPts val="1001"/>
              </a:spcBef>
            </a:pPr>
            <a:endParaRPr lang="en-US" sz="3000" b="0" strike="noStrike" spc="-1" dirty="0">
              <a:solidFill>
                <a:srgbClr val="404040"/>
              </a:solidFill>
              <a:latin typeface="Century Gothic"/>
            </a:endParaRPr>
          </a:p>
          <a:p>
            <a:pPr>
              <a:lnSpc>
                <a:spcPct val="100000"/>
              </a:lnSpc>
              <a:spcBef>
                <a:spcPts val="1001"/>
              </a:spcBef>
            </a:pPr>
            <a:endParaRPr lang="en-US" sz="3000" b="0" strike="noStrike" spc="-1" dirty="0">
              <a:solidFill>
                <a:srgbClr val="404040"/>
              </a:solidFill>
              <a:latin typeface="Century Gothic"/>
            </a:endParaRPr>
          </a:p>
          <a:p>
            <a:pPr>
              <a:lnSpc>
                <a:spcPct val="100000"/>
              </a:lnSpc>
              <a:spcBef>
                <a:spcPts val="1001"/>
              </a:spcBef>
            </a:pPr>
            <a:endParaRPr lang="en-US" sz="3000" b="0" strike="noStrike" spc="-1" dirty="0">
              <a:solidFill>
                <a:srgbClr val="404040"/>
              </a:solidFill>
              <a:latin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1" strike="noStrike" spc="-1" dirty="0">
                <a:solidFill>
                  <a:srgbClr val="92D050"/>
                </a:solidFill>
                <a:latin typeface="Century Gothic"/>
              </a:rPr>
              <a:t>ΟΙΚΟΣΥΣΤΗΜΙΚΕΣ ΣΤΡΑΤΗΓΙΚΕΣ: Η ΤΕΧΝΙΚΗ ΤΗΣ ΑΝΑΠΛΑΙΣΙΩΣΗΣ</a:t>
            </a:r>
            <a:endParaRPr lang="en-US" sz="3600" b="0" strike="noStrike" spc="-1" dirty="0">
              <a:solidFill>
                <a:srgbClr val="000000"/>
              </a:solidFill>
              <a:latin typeface="Century Gothic"/>
            </a:endParaRPr>
          </a:p>
        </p:txBody>
      </p:sp>
      <p:sp>
        <p:nvSpPr>
          <p:cNvPr id="168" name="TextShape 2"/>
          <p:cNvSpPr txBox="1"/>
          <p:nvPr/>
        </p:nvSpPr>
        <p:spPr>
          <a:xfrm>
            <a:off x="2589120" y="2133720"/>
            <a:ext cx="9001800" cy="4257720"/>
          </a:xfrm>
          <a:prstGeom prst="rect">
            <a:avLst/>
          </a:prstGeom>
          <a:noFill/>
          <a:ln>
            <a:noFill/>
          </a:ln>
        </p:spPr>
        <p:txBody>
          <a:bodyPr>
            <a:normAutofit fontScale="98500" lnSpcReduction="10000"/>
          </a:bodyPr>
          <a:lstStyle/>
          <a:p>
            <a:pPr algn="just">
              <a:lnSpc>
                <a:spcPct val="100000"/>
              </a:lnSpc>
              <a:spcBef>
                <a:spcPts val="601"/>
              </a:spcBef>
            </a:pPr>
            <a:r>
              <a:rPr lang="en-US" sz="2400" b="0" strike="noStrike" spc="-1" dirty="0">
                <a:solidFill>
                  <a:srgbClr val="404040"/>
                </a:solidFill>
                <a:latin typeface="Century Gothic"/>
              </a:rPr>
              <a:t>Η τεχνική αυτή αναφέρεται στη διαμόρφωση μιας θετικής εναλλακτικής ερμηνείας της προβληματικής συμπεριφοράς. </a:t>
            </a:r>
          </a:p>
          <a:p>
            <a:pPr algn="just">
              <a:lnSpc>
                <a:spcPct val="100000"/>
              </a:lnSpc>
              <a:spcBef>
                <a:spcPts val="1001"/>
              </a:spcBef>
            </a:pPr>
            <a:r>
              <a:rPr lang="en-US" sz="2400" b="0" strike="noStrike" spc="-1" dirty="0">
                <a:solidFill>
                  <a:srgbClr val="404040"/>
                </a:solidFill>
                <a:latin typeface="Century Gothic"/>
              </a:rPr>
              <a:t>Βασικά της στοιχεία:</a:t>
            </a:r>
          </a:p>
          <a:p>
            <a:pPr marL="343080" indent="-342720" algn="just">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Συνειδητοποίηση της τωρινής ερμηνείας της «προβληματικής» συμπεριφοράς. </a:t>
            </a:r>
          </a:p>
          <a:p>
            <a:pPr marL="343080" indent="-342720" algn="just">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Διαμόρφωση θετικών εναλλακτικών ερμηνειών της συμπεριφοράς αυτής. </a:t>
            </a:r>
          </a:p>
          <a:p>
            <a:pPr marL="343080" indent="-342720" algn="just">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Επιλογή μιας </a:t>
            </a:r>
            <a:r>
              <a:rPr lang="en-US" sz="2400" b="1" strike="noStrike" spc="-1" dirty="0">
                <a:solidFill>
                  <a:srgbClr val="404040"/>
                </a:solidFill>
                <a:latin typeface="Century Gothic"/>
              </a:rPr>
              <a:t>εύλογης </a:t>
            </a:r>
            <a:r>
              <a:rPr lang="en-US" sz="2400" b="0" strike="noStrike" spc="-1" dirty="0">
                <a:solidFill>
                  <a:srgbClr val="404040"/>
                </a:solidFill>
                <a:latin typeface="Century Gothic"/>
              </a:rPr>
              <a:t>θετικής ερμηνείας της συμπεριφοράς. </a:t>
            </a:r>
          </a:p>
          <a:p>
            <a:pPr marL="343080" indent="-342720" algn="just">
              <a:lnSpc>
                <a:spcPct val="100000"/>
              </a:lnSpc>
              <a:spcBef>
                <a:spcPts val="1001"/>
              </a:spcBef>
              <a:buClr>
                <a:srgbClr val="A53010"/>
              </a:buClr>
              <a:buFont typeface="Wingdings" charset="2"/>
              <a:buChar char=""/>
            </a:pPr>
            <a:r>
              <a:rPr lang="en-US" sz="2400" b="0" strike="noStrike" spc="-1" dirty="0">
                <a:solidFill>
                  <a:srgbClr val="404040"/>
                </a:solidFill>
                <a:latin typeface="Century Gothic"/>
              </a:rPr>
              <a:t>Δράση που αντανακλά αυτή τη θετική ερμηνεία.  </a:t>
            </a:r>
          </a:p>
          <a:p>
            <a:pPr>
              <a:lnSpc>
                <a:spcPct val="100000"/>
              </a:lnSpc>
              <a:spcBef>
                <a:spcPts val="1001"/>
              </a:spcBef>
            </a:pPr>
            <a:endParaRPr lang="en-US" sz="2400" b="0" strike="noStrike" spc="-1" dirty="0">
              <a:solidFill>
                <a:srgbClr val="404040"/>
              </a:solidFill>
              <a:latin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1" strike="noStrike" spc="-1" dirty="0">
                <a:solidFill>
                  <a:srgbClr val="00B0F0"/>
                </a:solidFill>
                <a:latin typeface="Century Gothic"/>
              </a:rPr>
              <a:t>Παράδειγµα µε βάση την τεχνική της αναπλαισίωσης</a:t>
            </a:r>
            <a:r>
              <a:rPr lang="en-US" sz="3600" b="0" strike="noStrike" spc="-1" dirty="0">
                <a:solidFill>
                  <a:srgbClr val="00B0F0"/>
                </a:solidFill>
                <a:latin typeface="Century Gothic"/>
              </a:rPr>
              <a:t> </a:t>
            </a:r>
            <a:endParaRPr lang="en-US" sz="3600" b="0" strike="noStrike" spc="-1" dirty="0">
              <a:solidFill>
                <a:srgbClr val="000000"/>
              </a:solidFill>
              <a:latin typeface="Century Gothic"/>
            </a:endParaRPr>
          </a:p>
        </p:txBody>
      </p:sp>
      <p:sp>
        <p:nvSpPr>
          <p:cNvPr id="170" name="TextShape 2"/>
          <p:cNvSpPr txBox="1"/>
          <p:nvPr/>
        </p:nvSpPr>
        <p:spPr>
          <a:xfrm>
            <a:off x="2589120" y="1828800"/>
            <a:ext cx="9252720" cy="4723920"/>
          </a:xfrm>
          <a:prstGeom prst="rect">
            <a:avLst/>
          </a:prstGeom>
          <a:noFill/>
          <a:ln>
            <a:noFill/>
          </a:ln>
        </p:spPr>
        <p:txBody>
          <a:bodyPr>
            <a:noAutofit/>
          </a:bodyPr>
          <a:lstStyle/>
          <a:p>
            <a:pPr marL="343080" indent="-342720">
              <a:lnSpc>
                <a:spcPct val="120000"/>
              </a:lnSpc>
              <a:spcBef>
                <a:spcPts val="601"/>
              </a:spcBef>
              <a:buClr>
                <a:srgbClr val="A53010"/>
              </a:buClr>
              <a:buFont typeface="Wingdings" charset="2"/>
              <a:buChar char=""/>
            </a:pPr>
            <a:r>
              <a:rPr lang="en-US" sz="1600" b="0" strike="noStrike" spc="-1" dirty="0">
                <a:solidFill>
                  <a:srgbClr val="404040"/>
                </a:solidFill>
                <a:latin typeface="Century Gothic"/>
              </a:rPr>
              <a:t>Ο Γιάννης έρχεται κάθε πρωί και στέκεται δίπλα στο θρανίο του Πέτρου. Μιλούν και γελούν για 10 περίπου λεπτά, ενώ κανονικά θα έπρεπε να καθίσουν στο θρανίο τους και να συγκεντρωθούν στο μάθημα.   </a:t>
            </a:r>
            <a:r>
              <a:rPr lang="en-US" sz="1600" b="1" strike="noStrike" spc="-1" dirty="0">
                <a:solidFill>
                  <a:srgbClr val="6D7F39"/>
                </a:solidFill>
                <a:latin typeface="Century Gothic"/>
              </a:rPr>
              <a:t>(Προβληματική συμπεριφορά)</a:t>
            </a:r>
            <a:endParaRPr lang="en-US" sz="1600" b="0" strike="noStrike" spc="-1" dirty="0">
              <a:solidFill>
                <a:srgbClr val="404040"/>
              </a:solidFill>
              <a:latin typeface="Century Gothic"/>
            </a:endParaRPr>
          </a:p>
          <a:p>
            <a:pPr marL="343080" indent="-342720">
              <a:lnSpc>
                <a:spcPct val="120000"/>
              </a:lnSpc>
              <a:spcBef>
                <a:spcPts val="601"/>
              </a:spcBef>
              <a:buClr>
                <a:srgbClr val="A53010"/>
              </a:buClr>
              <a:buFont typeface="Wingdings" charset="2"/>
              <a:buChar char=""/>
            </a:pPr>
            <a:r>
              <a:rPr lang="en-US" sz="1600" b="0" strike="noStrike" spc="-1" dirty="0">
                <a:solidFill>
                  <a:srgbClr val="404040"/>
                </a:solidFill>
                <a:latin typeface="Century Gothic"/>
              </a:rPr>
              <a:t>Είναι ανεύθυνος. Προσπαθεί να με εκνευρίσει. Είναι πεισματάρης. Είναι αγενής. Δε θέλει να συμμορφωθεί με τους κανόνες  </a:t>
            </a:r>
            <a:r>
              <a:rPr lang="en-US" sz="1600" b="1" strike="noStrike" spc="-1" dirty="0">
                <a:solidFill>
                  <a:srgbClr val="6D7F39"/>
                </a:solidFill>
                <a:latin typeface="Century Gothic"/>
              </a:rPr>
              <a:t>(Ερμηνεία συμπεριφοράς)</a:t>
            </a:r>
            <a:endParaRPr lang="en-US" sz="1600" b="0" strike="noStrike" spc="-1" dirty="0">
              <a:solidFill>
                <a:srgbClr val="404040"/>
              </a:solidFill>
              <a:latin typeface="Century Gothic"/>
            </a:endParaRPr>
          </a:p>
          <a:p>
            <a:pPr marL="343080" indent="-342720">
              <a:lnSpc>
                <a:spcPct val="120000"/>
              </a:lnSpc>
              <a:spcBef>
                <a:spcPts val="601"/>
              </a:spcBef>
              <a:buClr>
                <a:srgbClr val="A53010"/>
              </a:buClr>
              <a:buFont typeface="Wingdings" charset="2"/>
              <a:buChar char=""/>
            </a:pPr>
            <a:r>
              <a:rPr lang="en-US" sz="1600" b="0" strike="noStrike" spc="-1" dirty="0">
                <a:solidFill>
                  <a:srgbClr val="404040"/>
                </a:solidFill>
                <a:latin typeface="Century Gothic"/>
              </a:rPr>
              <a:t>Η εκπαιδευτικός ζητά από το Γιάννη να καθίσει. </a:t>
            </a:r>
            <a:r>
              <a:rPr lang="en-US" sz="1600" b="1" strike="noStrike" spc="-1" dirty="0">
                <a:solidFill>
                  <a:srgbClr val="404040"/>
                </a:solidFill>
                <a:latin typeface="Century Gothic"/>
              </a:rPr>
              <a:t>Συνήθως </a:t>
            </a:r>
            <a:r>
              <a:rPr lang="en-US" sz="1600" b="0" strike="noStrike" spc="-1" dirty="0">
                <a:solidFill>
                  <a:srgbClr val="404040"/>
                </a:solidFill>
                <a:latin typeface="Century Gothic"/>
              </a:rPr>
              <a:t>του το ζητά τρεις φορές. Τότε αυτός πηγαίνει στη θέση του, από όπου συνεχίζει να μιλά και να στέλνει μηνύματα στον Πέτρο. </a:t>
            </a:r>
            <a:r>
              <a:rPr lang="en-US" sz="1600" b="1" strike="noStrike" spc="-1" dirty="0">
                <a:solidFill>
                  <a:srgbClr val="6D7F39"/>
                </a:solidFill>
                <a:latin typeface="Century Gothic"/>
              </a:rPr>
              <a:t>(Αντίδραση)</a:t>
            </a:r>
            <a:endParaRPr lang="en-US" sz="1600" b="0" strike="noStrike" spc="-1" dirty="0">
              <a:solidFill>
                <a:srgbClr val="404040"/>
              </a:solidFill>
              <a:latin typeface="Century Gothic"/>
            </a:endParaRPr>
          </a:p>
          <a:p>
            <a:pPr marL="343080" indent="-342720">
              <a:lnSpc>
                <a:spcPct val="120000"/>
              </a:lnSpc>
              <a:spcBef>
                <a:spcPts val="601"/>
              </a:spcBef>
              <a:buClr>
                <a:srgbClr val="A53010"/>
              </a:buClr>
              <a:buFont typeface="Wingdings" charset="2"/>
              <a:buChar char=""/>
            </a:pPr>
            <a:r>
              <a:rPr lang="en-US" sz="1600" b="0" strike="noStrike" spc="-1" dirty="0">
                <a:solidFill>
                  <a:srgbClr val="404040"/>
                </a:solidFill>
                <a:latin typeface="Century Gothic"/>
              </a:rPr>
              <a:t>Αγαπάει πολύ το φίλο του. Είναι σημαντικό γι’ αυτόν να επιβεβαιώνει κάθε πρωί το φιλικό του δεσμό. Είναι ένα πολύ δραστήριο αγόρι, που έχει βρει έναν τρόπο να προσαρμόζεται ομαλά στη σχολική ρουτίνα, με την ελάχιστη δυνατή διάσπαση. </a:t>
            </a:r>
            <a:r>
              <a:rPr lang="en-US" sz="1600" b="1" strike="noStrike" spc="-1" dirty="0">
                <a:solidFill>
                  <a:srgbClr val="6D7F39"/>
                </a:solidFill>
                <a:latin typeface="Century Gothic"/>
              </a:rPr>
              <a:t>(Θετική εναλλακτική ερμηνεία)</a:t>
            </a:r>
            <a:endParaRPr lang="en-US" sz="1600" b="0" strike="noStrike" spc="-1" dirty="0">
              <a:solidFill>
                <a:srgbClr val="404040"/>
              </a:solidFill>
              <a:latin typeface="Century Gothic"/>
            </a:endParaRPr>
          </a:p>
          <a:p>
            <a:pPr marL="343080" indent="-342720">
              <a:lnSpc>
                <a:spcPct val="120000"/>
              </a:lnSpc>
              <a:spcBef>
                <a:spcPts val="601"/>
              </a:spcBef>
              <a:buClr>
                <a:srgbClr val="A53010"/>
              </a:buClr>
              <a:buFont typeface="Wingdings" charset="2"/>
              <a:buChar char=""/>
            </a:pPr>
            <a:r>
              <a:rPr lang="en-US" sz="1600" b="0" strike="noStrike" spc="-1" dirty="0">
                <a:solidFill>
                  <a:srgbClr val="404040"/>
                </a:solidFill>
                <a:latin typeface="Century Gothic"/>
              </a:rPr>
              <a:t>«Γιάννη, βλέπω ότι η φιλία σου με τον Πέτρο έχει πολύ μεγάλη σημασία για σένα και ότι θέλεις λίγα λεπτά κάθε πρωί να τα λες μαζί του. Μερικές φορές η φιλία είναι το πιο σημαντικό πράγμα στον κόσμο.». </a:t>
            </a:r>
            <a:r>
              <a:rPr lang="en-US" sz="1600" b="1" strike="noStrike" spc="-1" dirty="0">
                <a:solidFill>
                  <a:srgbClr val="6D7F39"/>
                </a:solidFill>
                <a:latin typeface="Century Gothic"/>
              </a:rPr>
              <a:t>(Αλλαγή συμπεριφοράς)</a:t>
            </a:r>
            <a:br>
              <a:rPr dirty="0"/>
            </a:br>
            <a:r>
              <a:rPr lang="en-US" sz="1600" b="0" strike="noStrike" spc="-1" dirty="0">
                <a:solidFill>
                  <a:srgbClr val="404040"/>
                </a:solidFill>
                <a:latin typeface="Century Gothic"/>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3600" b="1" strike="noStrike" spc="-1" dirty="0">
                <a:solidFill>
                  <a:srgbClr val="7030A0"/>
                </a:solidFill>
                <a:latin typeface="Century Gothic"/>
              </a:rPr>
              <a:t>ΟΙΚΟΣΥΣΤΗΜΙΚΕΣ ΣΤΡΑΤΗΓΙΚΕΣ: Η ΤΕΧΝΙΚΗ ΤΗΣ ΚΕΡΚΟΠΟΡΤΑΣ</a:t>
            </a:r>
            <a:endParaRPr lang="en-US" sz="3600" b="0" strike="noStrike" spc="-1" dirty="0">
              <a:solidFill>
                <a:srgbClr val="000000"/>
              </a:solidFill>
              <a:latin typeface="Century Gothic"/>
            </a:endParaRPr>
          </a:p>
        </p:txBody>
      </p:sp>
      <p:sp>
        <p:nvSpPr>
          <p:cNvPr id="172" name="TextShape 2"/>
          <p:cNvSpPr txBox="1"/>
          <p:nvPr/>
        </p:nvSpPr>
        <p:spPr>
          <a:xfrm>
            <a:off x="2589120" y="2133720"/>
            <a:ext cx="8911440" cy="4580640"/>
          </a:xfrm>
          <a:prstGeom prst="rect">
            <a:avLst/>
          </a:prstGeom>
          <a:noFill/>
          <a:ln>
            <a:noFill/>
          </a:ln>
        </p:spPr>
        <p:txBody>
          <a:bodyPr>
            <a:normAutofit/>
          </a:bodyPr>
          <a:lstStyle/>
          <a:p>
            <a:pPr marL="457200" indent="-456840">
              <a:lnSpc>
                <a:spcPct val="120000"/>
              </a:lnSpc>
              <a:spcBef>
                <a:spcPts val="601"/>
              </a:spcBef>
              <a:buClr>
                <a:srgbClr val="A53010"/>
              </a:buClr>
              <a:buFont typeface="Wingdings" charset="2"/>
              <a:buChar char=""/>
            </a:pPr>
            <a:r>
              <a:rPr lang="en-US" sz="2000" b="0" strike="noStrike" spc="-1" dirty="0">
                <a:solidFill>
                  <a:srgbClr val="404040"/>
                </a:solidFill>
                <a:latin typeface="Century Gothic"/>
              </a:rPr>
              <a:t>Συχνά στις «προβληματικές» καταστάσεις το πρόβλημα μοιάζει με μια κλειδαμπαρωμένη πόρτα, που στέκεται ανάμεσα σε μας και σε μια πιο εποικοδομητική σχέση.</a:t>
            </a:r>
          </a:p>
          <a:p>
            <a:pPr marL="457200" indent="-456840">
              <a:lnSpc>
                <a:spcPct val="120000"/>
              </a:lnSpc>
              <a:spcBef>
                <a:spcPts val="601"/>
              </a:spcBef>
              <a:buClr>
                <a:srgbClr val="A53010"/>
              </a:buClr>
              <a:buFont typeface="Wingdings" charset="2"/>
              <a:buChar char=""/>
            </a:pPr>
            <a:r>
              <a:rPr lang="en-US" sz="2000" b="0" strike="noStrike" spc="-1" dirty="0">
                <a:solidFill>
                  <a:srgbClr val="404040"/>
                </a:solidFill>
                <a:latin typeface="Century Gothic"/>
              </a:rPr>
              <a:t>Ανεύρεση των μη – προβληματικών στοιχείων του οικοσυστήματος. </a:t>
            </a:r>
          </a:p>
          <a:p>
            <a:pPr marL="457200" indent="-456840">
              <a:lnSpc>
                <a:spcPct val="120000"/>
              </a:lnSpc>
              <a:spcBef>
                <a:spcPts val="601"/>
              </a:spcBef>
              <a:buClr>
                <a:srgbClr val="A53010"/>
              </a:buClr>
              <a:buFont typeface="Wingdings" charset="2"/>
              <a:buChar char=""/>
            </a:pPr>
            <a:r>
              <a:rPr lang="en-US" sz="2000" b="0" strike="noStrike" spc="-1" dirty="0">
                <a:solidFill>
                  <a:srgbClr val="404040"/>
                </a:solidFill>
                <a:latin typeface="Century Gothic"/>
              </a:rPr>
              <a:t> Εντοπισμός μερικών πιθανών θετικών στοιχείων ή συμπεριφορών του “προβληματικού” ατόμου. </a:t>
            </a:r>
          </a:p>
          <a:p>
            <a:pPr marL="457200" indent="-456840">
              <a:lnSpc>
                <a:spcPct val="120000"/>
              </a:lnSpc>
              <a:spcBef>
                <a:spcPts val="601"/>
              </a:spcBef>
              <a:buClr>
                <a:srgbClr val="A53010"/>
              </a:buClr>
              <a:buFont typeface="Wingdings" charset="2"/>
              <a:buChar char=""/>
            </a:pPr>
            <a:r>
              <a:rPr lang="en-US" sz="2000" b="0" strike="noStrike" spc="-1" dirty="0">
                <a:solidFill>
                  <a:srgbClr val="404040"/>
                </a:solidFill>
                <a:latin typeface="Century Gothic"/>
              </a:rPr>
              <a:t>Επιλογής μιας θετικής πλευράς ή συμπεριφοράς του ατόμου.</a:t>
            </a:r>
          </a:p>
          <a:p>
            <a:pPr marL="457200" indent="-456840">
              <a:lnSpc>
                <a:spcPct val="120000"/>
              </a:lnSpc>
              <a:spcBef>
                <a:spcPts val="601"/>
              </a:spcBef>
              <a:buClr>
                <a:srgbClr val="A53010"/>
              </a:buClr>
              <a:buFont typeface="Wingdings" charset="2"/>
              <a:buChar char=""/>
            </a:pPr>
            <a:r>
              <a:rPr lang="en-US" sz="2000" b="0" strike="noStrike" spc="-1" dirty="0">
                <a:solidFill>
                  <a:srgbClr val="404040"/>
                </a:solidFill>
                <a:latin typeface="Century Gothic"/>
              </a:rPr>
              <a:t>Έκφραση ενός  θετικού σχολίου</a:t>
            </a:r>
            <a:r>
              <a:rPr lang="en-US" sz="2000" b="0" strike="noStrike" spc="-1" dirty="0">
                <a:solidFill>
                  <a:srgbClr val="6D7F39"/>
                </a:solidFill>
                <a:latin typeface="Century Gothic"/>
              </a:rPr>
              <a:t>. </a:t>
            </a:r>
            <a:r>
              <a:rPr lang="en-US" sz="2000" b="0" strike="noStrike" spc="-1" dirty="0">
                <a:solidFill>
                  <a:srgbClr val="FF0000"/>
                </a:solidFill>
                <a:latin typeface="Century Gothic"/>
              </a:rPr>
              <a:t>Τα θετικά σχόλια ακόμα κι αν δεν αφορούν την «προβληματική» συμπεριφορά φαίνεται να την επηρεάζουν.</a:t>
            </a:r>
            <a:endParaRPr lang="en-US" sz="2000" b="0" strike="noStrike" spc="-1" dirty="0">
              <a:solidFill>
                <a:srgbClr val="404040"/>
              </a:solidFill>
              <a:latin typeface="Century Gothic"/>
            </a:endParaRPr>
          </a:p>
          <a:p>
            <a:pPr>
              <a:lnSpc>
                <a:spcPct val="100000"/>
              </a:lnSpc>
              <a:spcBef>
                <a:spcPts val="1001"/>
              </a:spcBef>
            </a:pPr>
            <a:endParaRPr lang="en-US" sz="2000" b="0" strike="noStrike" spc="-1" dirty="0">
              <a:solidFill>
                <a:srgbClr val="404040"/>
              </a:solidFill>
              <a:latin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4000" b="1" strike="noStrike" spc="-1" dirty="0">
                <a:solidFill>
                  <a:srgbClr val="92D050"/>
                </a:solidFill>
                <a:latin typeface="Century Gothic"/>
              </a:rPr>
              <a:t>Παράδειγµα µε βάση την τεχνική της κερκόπορτας</a:t>
            </a:r>
            <a:endParaRPr lang="en-US" sz="4000" b="0" strike="noStrike" spc="-1" dirty="0">
              <a:solidFill>
                <a:srgbClr val="000000"/>
              </a:solidFill>
              <a:latin typeface="Century Gothic"/>
            </a:endParaRPr>
          </a:p>
        </p:txBody>
      </p:sp>
      <p:sp>
        <p:nvSpPr>
          <p:cNvPr id="174" name="TextShape 2"/>
          <p:cNvSpPr txBox="1"/>
          <p:nvPr/>
        </p:nvSpPr>
        <p:spPr>
          <a:xfrm>
            <a:off x="2589120" y="2133720"/>
            <a:ext cx="8974800" cy="4518000"/>
          </a:xfrm>
          <a:prstGeom prst="rect">
            <a:avLst/>
          </a:prstGeom>
          <a:noFill/>
          <a:ln>
            <a:noFill/>
          </a:ln>
        </p:spPr>
        <p:txBody>
          <a:bodyPr>
            <a:normAutofit fontScale="88500"/>
          </a:bodyPr>
          <a:lstStyle/>
          <a:p>
            <a:pPr marL="343080" indent="-342720" algn="just">
              <a:lnSpc>
                <a:spcPct val="110000"/>
              </a:lnSpc>
              <a:spcBef>
                <a:spcPts val="601"/>
              </a:spcBef>
              <a:buClr>
                <a:srgbClr val="A53010"/>
              </a:buClr>
              <a:buFont typeface="Wingdings" charset="2"/>
              <a:buChar char=""/>
            </a:pPr>
            <a:r>
              <a:rPr lang="en-US" sz="2200" b="0" strike="noStrike" spc="-1" dirty="0">
                <a:solidFill>
                  <a:srgbClr val="404040"/>
                </a:solidFill>
                <a:latin typeface="Arial"/>
              </a:rPr>
              <a:t>Ο Αντώνης είναι μαθητής στη Β΄ Γυμνασίου. Ενώ έδινε την εντύπωση ότι διαβάζει, στην πραγματικότητα δεν έκανε τη δουλειά που του αναθέτει ο καθηγητής. Η συμπεριφορά αυτή ανησύχησε πολύ τον καθηγητή και τους γονείς του, οι οποίοι αποφάσισαν να εφαρμόσουν ένα αυστηρό σύστημα επιτήρησης. Η </a:t>
            </a:r>
            <a:r>
              <a:rPr lang="en-US" sz="2200" b="1" strike="noStrike" spc="-1" dirty="0">
                <a:solidFill>
                  <a:srgbClr val="404040"/>
                </a:solidFill>
                <a:latin typeface="Arial"/>
              </a:rPr>
              <a:t>τακτική αυτή δεν είχε καμία επιτυχία... </a:t>
            </a:r>
            <a:endParaRPr lang="en-US" sz="2200" b="0" strike="noStrike" spc="-1" dirty="0">
              <a:solidFill>
                <a:srgbClr val="404040"/>
              </a:solidFill>
              <a:latin typeface="Century Gothic"/>
            </a:endParaRPr>
          </a:p>
          <a:p>
            <a:pPr marL="343080" indent="-342720" algn="just">
              <a:lnSpc>
                <a:spcPct val="110000"/>
              </a:lnSpc>
              <a:spcBef>
                <a:spcPts val="601"/>
              </a:spcBef>
              <a:buClr>
                <a:srgbClr val="A53010"/>
              </a:buClr>
              <a:buFont typeface="Wingdings" charset="2"/>
              <a:buChar char=""/>
            </a:pPr>
            <a:r>
              <a:rPr lang="en-US" sz="2200" b="0" strike="noStrike" spc="-1" dirty="0">
                <a:solidFill>
                  <a:srgbClr val="404040"/>
                </a:solidFill>
                <a:latin typeface="Arial"/>
              </a:rPr>
              <a:t>Μια μέρα που ο Αντώνης δεν έφερε τις εργασίες, ο καθηγητής αντί να τον επιπλήξει του είπε : </a:t>
            </a:r>
            <a:r>
              <a:rPr lang="en-US" sz="2200" b="0" i="1" strike="noStrike" spc="-1" dirty="0">
                <a:solidFill>
                  <a:srgbClr val="404040"/>
                </a:solidFill>
                <a:latin typeface="Arial"/>
              </a:rPr>
              <a:t>«Όποτε κάνεις τις εργασίες σου, μου αρέσει το πόσο τακτικά είναι γραμμένες. Και συνέχισε,  Έχεις προσέξει ότι πάντα σου δίνω το λόγο όταν σηκώνεις το χέρι σου; Αυτό το κάνω διότι ξέρω ότι θα δώσεις μια προσεκτική απάντηση...»</a:t>
            </a:r>
            <a:endParaRPr lang="en-US" sz="2200" b="0" strike="noStrike" spc="-1" dirty="0">
              <a:solidFill>
                <a:srgbClr val="404040"/>
              </a:solidFill>
              <a:latin typeface="Century Gothic"/>
            </a:endParaRPr>
          </a:p>
          <a:p>
            <a:pPr marL="343080" indent="-342720" algn="just">
              <a:lnSpc>
                <a:spcPct val="110000"/>
              </a:lnSpc>
              <a:spcBef>
                <a:spcPts val="1001"/>
              </a:spcBef>
              <a:buClr>
                <a:srgbClr val="A53010"/>
              </a:buClr>
              <a:buFont typeface="Wingdings" charset="2"/>
              <a:buChar char=""/>
            </a:pPr>
            <a:r>
              <a:rPr lang="en-US" sz="2200" b="0" strike="noStrike" spc="-1" dirty="0">
                <a:solidFill>
                  <a:srgbClr val="404040"/>
                </a:solidFill>
                <a:latin typeface="Arial"/>
              </a:rPr>
              <a:t> Για την υπόλοιπη μέρα ο Αντώνης εργάστηκε με επιμέλεια και τη Δευτέρα παρέδωσε στον καθηγητή του τις περισσότερες από τις καθυστερημένες εργασίες του.</a:t>
            </a:r>
            <a:endParaRPr lang="en-US" sz="2200" b="0" strike="noStrike" spc="-1" dirty="0">
              <a:solidFill>
                <a:srgbClr val="404040"/>
              </a:solidFill>
              <a:latin typeface="Century Gothic"/>
            </a:endParaRPr>
          </a:p>
          <a:p>
            <a:pPr>
              <a:lnSpc>
                <a:spcPct val="100000"/>
              </a:lnSpc>
              <a:spcBef>
                <a:spcPts val="1001"/>
              </a:spcBef>
            </a:pPr>
            <a:endParaRPr lang="en-US" sz="2200" b="0" strike="noStrike" spc="-1" dirty="0">
              <a:solidFill>
                <a:srgbClr val="404040"/>
              </a:solidFill>
              <a:latin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extShape 1"/>
          <p:cNvSpPr txBox="1"/>
          <p:nvPr/>
        </p:nvSpPr>
        <p:spPr>
          <a:xfrm>
            <a:off x="2593080" y="624240"/>
            <a:ext cx="8911440" cy="1280520"/>
          </a:xfrm>
          <a:prstGeom prst="rect">
            <a:avLst/>
          </a:prstGeom>
          <a:noFill/>
          <a:ln>
            <a:noFill/>
          </a:ln>
        </p:spPr>
        <p:txBody>
          <a:bodyPr>
            <a:normAutofit/>
          </a:bodyPr>
          <a:lstStyle/>
          <a:p>
            <a:pPr algn="ctr">
              <a:lnSpc>
                <a:spcPct val="100000"/>
              </a:lnSpc>
            </a:pPr>
            <a:r>
              <a:rPr lang="en-US" sz="4000" b="0" strike="noStrike" spc="-1" dirty="0">
                <a:solidFill>
                  <a:srgbClr val="00B0F0"/>
                </a:solidFill>
                <a:latin typeface="Century Gothic"/>
              </a:rPr>
              <a:t>ΛΟΓΙΚΕΣ ΣΥΝΕΠΕΙΕΣ ΑΝΤΙ ΤΙΜΩΡΙΩΝ</a:t>
            </a:r>
            <a:endParaRPr lang="en-US" sz="4000" b="0" strike="noStrike" spc="-1" dirty="0">
              <a:solidFill>
                <a:srgbClr val="000000"/>
              </a:solidFill>
              <a:latin typeface="Century Gothic"/>
            </a:endParaRPr>
          </a:p>
        </p:txBody>
      </p:sp>
      <p:sp>
        <p:nvSpPr>
          <p:cNvPr id="176" name="TextShape 2"/>
          <p:cNvSpPr txBox="1"/>
          <p:nvPr/>
        </p:nvSpPr>
        <p:spPr>
          <a:xfrm>
            <a:off x="2418840" y="1586880"/>
            <a:ext cx="8911440" cy="4723920"/>
          </a:xfrm>
          <a:prstGeom prst="rect">
            <a:avLst/>
          </a:prstGeom>
          <a:noFill/>
          <a:ln>
            <a:noFill/>
          </a:ln>
        </p:spPr>
        <p:txBody>
          <a:bodyPr>
            <a:normAutofit fontScale="79000" lnSpcReduction="10000"/>
          </a:bodyPr>
          <a:lstStyle/>
          <a:p>
            <a:pPr>
              <a:lnSpc>
                <a:spcPct val="130000"/>
              </a:lnSpc>
              <a:spcBef>
                <a:spcPts val="601"/>
              </a:spcBef>
            </a:pPr>
            <a:r>
              <a:rPr lang="en-US" sz="2700" b="0" strike="noStrike" spc="-1" dirty="0">
                <a:solidFill>
                  <a:srgbClr val="404040"/>
                </a:solidFill>
                <a:latin typeface="Arial"/>
              </a:rPr>
              <a:t>Οι λογικές συνέπειες αναφέρονται στα λογικά αποτελέσματα που ακολουθούν μια συμπεριφορά, είτε είναι επιθυμητή είτε όχι. </a:t>
            </a:r>
            <a:endParaRPr lang="en-US" sz="2700" b="0" strike="noStrike" spc="-1" dirty="0">
              <a:solidFill>
                <a:srgbClr val="404040"/>
              </a:solidFill>
              <a:latin typeface="Century Gothic"/>
            </a:endParaRPr>
          </a:p>
          <a:p>
            <a:pPr>
              <a:lnSpc>
                <a:spcPct val="130000"/>
              </a:lnSpc>
              <a:spcBef>
                <a:spcPts val="601"/>
              </a:spcBef>
            </a:pPr>
            <a:r>
              <a:rPr lang="en-US" sz="2700" b="0" strike="noStrike" spc="-1" dirty="0">
                <a:solidFill>
                  <a:srgbClr val="404040"/>
                </a:solidFill>
                <a:latin typeface="Arial"/>
              </a:rPr>
              <a:t>Πλεονεκτήματα: </a:t>
            </a:r>
            <a:endParaRPr lang="en-US" sz="2700" b="0" strike="noStrike" spc="-1" dirty="0">
              <a:solidFill>
                <a:srgbClr val="404040"/>
              </a:solidFill>
              <a:latin typeface="Century Gothic"/>
            </a:endParaRPr>
          </a:p>
          <a:p>
            <a:pPr marL="343080" indent="-342720">
              <a:lnSpc>
                <a:spcPct val="130000"/>
              </a:lnSpc>
              <a:spcBef>
                <a:spcPts val="601"/>
              </a:spcBef>
              <a:buClr>
                <a:srgbClr val="A53010"/>
              </a:buClr>
              <a:buFont typeface="Wingdings" charset="2"/>
              <a:buChar char=""/>
            </a:pPr>
            <a:r>
              <a:rPr lang="en-US" sz="2700" b="0" strike="noStrike" spc="-1" dirty="0">
                <a:solidFill>
                  <a:srgbClr val="404040"/>
                </a:solidFill>
                <a:latin typeface="Arial"/>
              </a:rPr>
              <a:t>Οι λογικές συνέπειες αναγνωρίζουν τα δικαιώματα των παιδιών, ενώ η τιμωρία εκφράζει την δύναμη της εξουσίας που την εφαρμόζει.</a:t>
            </a:r>
            <a:endParaRPr lang="en-US" sz="2700" b="0" strike="noStrike" spc="-1" dirty="0">
              <a:solidFill>
                <a:srgbClr val="404040"/>
              </a:solidFill>
              <a:latin typeface="Century Gothic"/>
            </a:endParaRPr>
          </a:p>
          <a:p>
            <a:pPr marL="343080" indent="-342720">
              <a:lnSpc>
                <a:spcPct val="130000"/>
              </a:lnSpc>
              <a:spcBef>
                <a:spcPts val="601"/>
              </a:spcBef>
              <a:buClr>
                <a:srgbClr val="A53010"/>
              </a:buClr>
              <a:buFont typeface="Wingdings" charset="2"/>
              <a:buChar char=""/>
            </a:pPr>
            <a:r>
              <a:rPr lang="en-US" sz="2700" b="0" strike="noStrike" spc="-1" dirty="0">
                <a:solidFill>
                  <a:srgbClr val="404040"/>
                </a:solidFill>
                <a:latin typeface="Arial"/>
              </a:rPr>
              <a:t>Οι λογικές συνέπειες έχουν άμεση σχέση με την συμπεριφορά, ενώ η τιμωρία είναι αυθαίρετη.</a:t>
            </a:r>
            <a:endParaRPr lang="en-US" sz="2700" b="0" strike="noStrike" spc="-1" dirty="0">
              <a:solidFill>
                <a:srgbClr val="404040"/>
              </a:solidFill>
              <a:latin typeface="Century Gothic"/>
            </a:endParaRPr>
          </a:p>
          <a:p>
            <a:pPr marL="343080" indent="-342720">
              <a:lnSpc>
                <a:spcPct val="130000"/>
              </a:lnSpc>
              <a:spcBef>
                <a:spcPts val="601"/>
              </a:spcBef>
              <a:buClr>
                <a:srgbClr val="A53010"/>
              </a:buClr>
              <a:buFont typeface="Wingdings" charset="2"/>
              <a:buChar char=""/>
            </a:pPr>
            <a:r>
              <a:rPr lang="en-US" sz="2700" b="0" strike="noStrike" spc="-1" dirty="0">
                <a:solidFill>
                  <a:srgbClr val="404040"/>
                </a:solidFill>
                <a:latin typeface="Arial"/>
              </a:rPr>
              <a:t>Οι λογικές συνέπειες δεν φέρουν κανένα στοιχείο κριτικής, ενώ η τιμωρία είναι προσωπική και περιέχει κριτική.</a:t>
            </a:r>
            <a:endParaRPr lang="en-US" sz="2700" b="0" strike="noStrike" spc="-1" dirty="0">
              <a:solidFill>
                <a:srgbClr val="404040"/>
              </a:solidFill>
              <a:latin typeface="Century Gothic"/>
            </a:endParaRPr>
          </a:p>
          <a:p>
            <a:pPr marL="343080" indent="-342720">
              <a:lnSpc>
                <a:spcPct val="130000"/>
              </a:lnSpc>
              <a:spcBef>
                <a:spcPts val="601"/>
              </a:spcBef>
              <a:buClr>
                <a:srgbClr val="A53010"/>
              </a:buClr>
              <a:buFont typeface="Wingdings" charset="2"/>
              <a:buChar char=""/>
            </a:pPr>
            <a:r>
              <a:rPr lang="en-US" sz="2700" b="0" strike="noStrike" spc="-1" dirty="0">
                <a:solidFill>
                  <a:srgbClr val="404040"/>
                </a:solidFill>
                <a:latin typeface="Arial"/>
              </a:rPr>
              <a:t>Οι λογικές συνέπειες επιτρέπουν την επιλογή, ενώ η τιμωρία επιβάλουν την υπακοή.</a:t>
            </a:r>
            <a:endParaRPr lang="en-US" sz="2700" b="0" strike="noStrike" spc="-1" dirty="0">
              <a:solidFill>
                <a:srgbClr val="404040"/>
              </a:solidFill>
              <a:latin typeface="Century Gothic"/>
            </a:endParaRPr>
          </a:p>
          <a:p>
            <a:pPr>
              <a:lnSpc>
                <a:spcPct val="100000"/>
              </a:lnSpc>
              <a:spcBef>
                <a:spcPts val="1001"/>
              </a:spcBef>
            </a:pPr>
            <a:endParaRPr lang="en-US" sz="2700" b="0" strike="noStrike" spc="-1" dirty="0">
              <a:solidFill>
                <a:srgbClr val="404040"/>
              </a:solidFill>
              <a:latin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extShape 1"/>
          <p:cNvSpPr txBox="1"/>
          <p:nvPr/>
        </p:nvSpPr>
        <p:spPr>
          <a:xfrm>
            <a:off x="2593080" y="624240"/>
            <a:ext cx="8911440" cy="1280520"/>
          </a:xfrm>
          <a:prstGeom prst="rect">
            <a:avLst/>
          </a:prstGeom>
          <a:noFill/>
          <a:ln>
            <a:noFill/>
          </a:ln>
        </p:spPr>
        <p:txBody>
          <a:bodyPr>
            <a:noAutofit/>
          </a:bodyPr>
          <a:lstStyle/>
          <a:p>
            <a:pPr algn="ctr">
              <a:lnSpc>
                <a:spcPct val="100000"/>
              </a:lnSpc>
            </a:pPr>
            <a:r>
              <a:rPr lang="en-US" sz="4000" b="0" strike="noStrike" spc="-1" dirty="0">
                <a:solidFill>
                  <a:srgbClr val="00B0F0"/>
                </a:solidFill>
                <a:latin typeface="Century Gothic"/>
              </a:rPr>
              <a:t>Πώς υλοποιείται η επιθυμητή μαθητική συμπεριφορά;</a:t>
            </a:r>
            <a:endParaRPr lang="en-US" sz="4000" b="0" strike="noStrike" spc="-1" dirty="0">
              <a:solidFill>
                <a:srgbClr val="000000"/>
              </a:solidFill>
              <a:latin typeface="Century Gothic"/>
            </a:endParaRPr>
          </a:p>
        </p:txBody>
      </p:sp>
      <p:sp>
        <p:nvSpPr>
          <p:cNvPr id="178" name="TextShape 2"/>
          <p:cNvSpPr txBox="1"/>
          <p:nvPr/>
        </p:nvSpPr>
        <p:spPr>
          <a:xfrm>
            <a:off x="2420640" y="1905120"/>
            <a:ext cx="9079920" cy="4773240"/>
          </a:xfrm>
          <a:prstGeom prst="rect">
            <a:avLst/>
          </a:prstGeom>
          <a:noFill/>
          <a:ln>
            <a:noFill/>
          </a:ln>
        </p:spPr>
        <p:txBody>
          <a:bodyPr>
            <a:noAutofit/>
          </a:bodyPr>
          <a:lstStyle/>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Με τη συστηματική διδασκαλία των αναμενόμενων μορφών συμπεριφοράς. </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Με τη διατύπωση από πλευράς του εκπαιδευτικού θετικών προσδοκιών. </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Με την ανατροφοδότηση των θετικών μορφών συμπεριφοράς.</a:t>
            </a:r>
          </a:p>
          <a:p>
            <a:pPr marL="343080" indent="-342720">
              <a:lnSpc>
                <a:spcPct val="100000"/>
              </a:lnSpc>
              <a:spcBef>
                <a:spcPts val="1001"/>
              </a:spcBef>
              <a:buClr>
                <a:srgbClr val="A53010"/>
              </a:buClr>
              <a:buFont typeface="Wingdings 3" charset="2"/>
              <a:buChar char=""/>
            </a:pPr>
            <a:r>
              <a:rPr lang="en-US" sz="2400" b="0" strike="noStrike" spc="-1" dirty="0">
                <a:solidFill>
                  <a:srgbClr val="404040"/>
                </a:solidFill>
                <a:latin typeface="Century Gothic"/>
              </a:rPr>
              <a:t>Το θεατρικό παιχνίδι, οι δράσεις φιλαναγνωσίας και η συναισθηματική αγωγή, εναλλακτικές μέθοδοι που κεντρίζουν το ενδιαφέρον των μαθητών, αποβαίνουν ευεργετικές για την καλλιέργεια κοινωνικών δεξιοτήτων και στάσεων ζωής από τους μαθητές.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extShape 1"/>
          <p:cNvSpPr txBox="1"/>
          <p:nvPr/>
        </p:nvSpPr>
        <p:spPr>
          <a:xfrm>
            <a:off x="2593080" y="292964"/>
            <a:ext cx="8911440" cy="1464816"/>
          </a:xfrm>
          <a:prstGeom prst="rect">
            <a:avLst/>
          </a:prstGeom>
          <a:noFill/>
          <a:ln>
            <a:noFill/>
          </a:ln>
        </p:spPr>
        <p:txBody>
          <a:bodyPr>
            <a:noAutofit/>
          </a:bodyPr>
          <a:lstStyle/>
          <a:p>
            <a:pPr algn="ctr">
              <a:lnSpc>
                <a:spcPct val="100000"/>
              </a:lnSpc>
            </a:pPr>
            <a:r>
              <a:rPr lang="el-GR" sz="4000" b="0" strike="noStrike" spc="-1" dirty="0">
                <a:solidFill>
                  <a:srgbClr val="00B0F0"/>
                </a:solidFill>
                <a:latin typeface="Century Gothic"/>
              </a:rPr>
              <a:t>ΚΑΛΕΣ ΠΡΑΚΤΙΚΕΣ ΕΝΔΥΝΑΜΩΣΗΣ ΤΩΝ ΣΧΕΣΕΩΝ</a:t>
            </a:r>
            <a:endParaRPr lang="en-US" sz="4000" b="0" strike="noStrike" spc="-1" dirty="0">
              <a:solidFill>
                <a:srgbClr val="000000"/>
              </a:solidFill>
              <a:latin typeface="Century Gothic"/>
            </a:endParaRPr>
          </a:p>
        </p:txBody>
      </p:sp>
      <p:sp>
        <p:nvSpPr>
          <p:cNvPr id="178" name="TextShape 2"/>
          <p:cNvSpPr txBox="1"/>
          <p:nvPr/>
        </p:nvSpPr>
        <p:spPr>
          <a:xfrm>
            <a:off x="2476870" y="1757779"/>
            <a:ext cx="9099612" cy="4998128"/>
          </a:xfrm>
          <a:prstGeom prst="rect">
            <a:avLst/>
          </a:prstGeom>
          <a:noFill/>
          <a:ln>
            <a:noFill/>
          </a:ln>
        </p:spPr>
        <p:txBody>
          <a:bodyPr>
            <a:noAutofit/>
          </a:bodyPr>
          <a:lstStyle/>
          <a:p>
            <a:pPr marL="343080" indent="-342720">
              <a:spcBef>
                <a:spcPts val="1001"/>
              </a:spcBef>
              <a:buClr>
                <a:srgbClr val="A53010"/>
              </a:buClr>
              <a:buFont typeface="Wingdings 3" charset="2"/>
              <a:buChar char=""/>
            </a:pPr>
            <a:r>
              <a:rPr lang="el-GR" dirty="0"/>
              <a:t>Ενθάρρυνση της συμμετοχής μαθητών σε προγράμματα σχολικών δραστηριοτήτων (πολιτιστικά δρώμενα, επισκέψεις, ανταλλαγές, συνεργασίες, περιβαλλοντικές, καλλιτεχνικές και άλλες δράσεις). Οι δράσεις αυτές μπορούν να αναδείξουν τη δημιουργικότητα των μαθητών, τα ιδιαίτερα ταλέντα και τις ικανότητες τους , να ενισχύσουν τη θετική τους αυτοεικόνα και να διευκoλύνουν την ανάπτυξη δεσμών μεταξύ τους αλλά και με τους διδάσκοντες.</a:t>
            </a:r>
          </a:p>
          <a:p>
            <a:pPr marL="343080" indent="-342720">
              <a:lnSpc>
                <a:spcPct val="100000"/>
              </a:lnSpc>
              <a:spcBef>
                <a:spcPts val="1001"/>
              </a:spcBef>
              <a:buClr>
                <a:srgbClr val="A53010"/>
              </a:buClr>
              <a:buFont typeface="Wingdings 3" charset="2"/>
              <a:buChar char=""/>
            </a:pPr>
            <a:r>
              <a:rPr lang="el-GR" dirty="0"/>
              <a:t>Οργάνωση βιωματικών εργαστηρίων για θέματα ρατσισμού, αποδοχής του διαφορετικού, εκφοβισμού -παιχνίδια ρόλων, συζητήσεις, βίντεο, σχεδιασμός αφίσας κ.ά.- σε σταθερή βάση, ενταγμένη στο πρόγραμμα κάθε χρονιάς.</a:t>
            </a:r>
          </a:p>
          <a:p>
            <a:pPr marL="343080" indent="-342720">
              <a:spcBef>
                <a:spcPts val="1001"/>
              </a:spcBef>
              <a:buClr>
                <a:srgbClr val="A53010"/>
              </a:buClr>
              <a:buFont typeface="Wingdings 3" charset="2"/>
              <a:buChar char=""/>
            </a:pPr>
            <a:r>
              <a:rPr lang="el-GR" dirty="0"/>
              <a:t>Φροντίδα για την αναβάθμιση του σχολικού χώρου. Το σχολικό κτήριο αποτελεί το κέλυφος όλων των διαδικασιών και των λειτουργιών της σχολικής ζωής. Έτσι, ένα όχι πληκτικά ομοιόμορφο βάψιμο, μια διακοσμητική προσπάθεια με πίνακες, αφίσες, γκράφιτι ή άλλες συνθέσεις σχεδιασμένες από τους μαθητές, η δημιουργία και φροντίδα του κήπου και του αύλειου χώρου, η διαθεσιμότητα παιχνιδιών, όπως σκάκι, πινγκ-πονγκ κ.ά. στα διαλείμματα και τα κενά, το άκουσμα ποιοτικής ορχηστρικής μουσικής στα διαλείμματα κ. ά., συμβάλλουν στην αισθητική αγωγή των μαθητών και, βεβαίως, στη βελτίωση του παιδαγωγικού κλίματος του σχολείου.</a:t>
            </a:r>
          </a:p>
          <a:p>
            <a:pPr marL="343080" indent="-342720">
              <a:lnSpc>
                <a:spcPct val="100000"/>
              </a:lnSpc>
              <a:spcBef>
                <a:spcPts val="1001"/>
              </a:spcBef>
              <a:buClr>
                <a:srgbClr val="A53010"/>
              </a:buClr>
              <a:buFont typeface="Wingdings 3" charset="2"/>
              <a:buChar char=""/>
            </a:pPr>
            <a:endParaRPr lang="en-US" sz="2400" b="0" strike="noStrike" spc="-1" dirty="0">
              <a:solidFill>
                <a:srgbClr val="404040"/>
              </a:solidFill>
              <a:latin typeface="Century Gothic"/>
            </a:endParaRPr>
          </a:p>
        </p:txBody>
      </p:sp>
    </p:spTree>
    <p:extLst>
      <p:ext uri="{BB962C8B-B14F-4D97-AF65-F5344CB8AC3E}">
        <p14:creationId xmlns:p14="http://schemas.microsoft.com/office/powerpoint/2010/main" val="3142891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CustomShape 1"/>
          <p:cNvSpPr/>
          <p:nvPr/>
        </p:nvSpPr>
        <p:spPr>
          <a:xfrm>
            <a:off x="479520" y="692640"/>
            <a:ext cx="3159360" cy="3159360"/>
          </a:xfrm>
          <a:prstGeom prst="roundRect">
            <a:avLst>
              <a:gd name="adj" fmla="val 0"/>
            </a:avLst>
          </a:prstGeom>
          <a:blipFill rotWithShape="0">
            <a:blip r:embed="rId2"/>
            <a:stretch>
              <a:fillRect/>
            </a:stretch>
          </a:blipFill>
          <a:ln w="76320">
            <a:solidFill>
              <a:srgbClr val="EAEAEA"/>
            </a:solidFill>
            <a:miter/>
          </a:ln>
          <a:effectLst>
            <a:glow rad="139700">
              <a:schemeClr val="accent1">
                <a:satMod val="175000"/>
                <a:alpha val="40000"/>
              </a:schemeClr>
            </a:glo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style>
          <a:lnRef idx="0">
            <a:scrgbClr r="0" g="0" b="0"/>
          </a:lnRef>
          <a:fillRef idx="0">
            <a:scrgbClr r="0" g="0" b="0"/>
          </a:fillRef>
          <a:effectRef idx="0">
            <a:scrgbClr r="0" g="0" b="0"/>
          </a:effectRef>
          <a:fontRef idx="minor"/>
        </p:style>
      </p:sp>
      <p:sp>
        <p:nvSpPr>
          <p:cNvPr id="180" name="CustomShape 2"/>
          <p:cNvSpPr/>
          <p:nvPr/>
        </p:nvSpPr>
        <p:spPr>
          <a:xfrm>
            <a:off x="3931560" y="900000"/>
            <a:ext cx="8421480" cy="923040"/>
          </a:xfrm>
          <a:custGeom>
            <a:avLst/>
            <a:gdLst/>
            <a:ahLst/>
            <a:cxnLst/>
            <a:rect l="0" t="0" r="r" b="b"/>
            <a:pathLst>
              <a:path w="23395" h="2566">
                <a:moveTo>
                  <a:pt x="0" y="641"/>
                </a:moveTo>
                <a:lnTo>
                  <a:pt x="11697" y="0"/>
                </a:lnTo>
                <a:lnTo>
                  <a:pt x="23394" y="641"/>
                </a:lnTo>
                <a:moveTo>
                  <a:pt x="0" y="2565"/>
                </a:moveTo>
                <a:lnTo>
                  <a:pt x="11697" y="1923"/>
                </a:lnTo>
                <a:lnTo>
                  <a:pt x="23394" y="2565"/>
                </a:lnTo>
              </a:path>
            </a:pathLst>
          </a:custGeom>
          <a:ln>
            <a:noFill/>
          </a:ln>
        </p:spPr>
        <p:style>
          <a:lnRef idx="0">
            <a:scrgbClr r="0" g="0" b="0"/>
          </a:lnRef>
          <a:fillRef idx="0">
            <a:scrgbClr r="0" g="0" b="0"/>
          </a:fillRef>
          <a:effectRef idx="0">
            <a:scrgbClr r="0" g="0" b="0"/>
          </a:effectRef>
          <a:fontRef idx="minor"/>
        </p:style>
        <p:txBody>
          <a:bodyPr wrap="none" anchorCtr="1">
            <a:prstTxWarp prst="textChevron">
              <a:avLst/>
            </a:prstTxWarp>
            <a:noAutofit/>
          </a:bodyPr>
          <a:lstStyle/>
          <a:p>
            <a:pPr algn="ctr">
              <a:lnSpc>
                <a:spcPct val="100000"/>
              </a:lnSpc>
            </a:pPr>
            <a:r>
              <a:rPr lang="el-GR" sz="5400" b="1" strike="noStrike" spc="-1" dirty="0">
                <a:solidFill>
                  <a:srgbClr val="F9CFC3"/>
                </a:solidFill>
                <a:latin typeface="Century Gothic"/>
              </a:rPr>
              <a:t>Σύμβουλος Σχολικής Ζωής </a:t>
            </a:r>
            <a:endParaRPr lang="el-GR" sz="5400" b="0" strike="noStrike" spc="-1" dirty="0">
              <a:latin typeface="Arial"/>
            </a:endParaRPr>
          </a:p>
        </p:txBody>
      </p:sp>
      <p:sp>
        <p:nvSpPr>
          <p:cNvPr id="181" name="CustomShape 3"/>
          <p:cNvSpPr/>
          <p:nvPr/>
        </p:nvSpPr>
        <p:spPr>
          <a:xfrm>
            <a:off x="445680" y="4937040"/>
            <a:ext cx="7441920" cy="923040"/>
          </a:xfrm>
          <a:custGeom>
            <a:avLst/>
            <a:gdLst/>
            <a:ahLst/>
            <a:cxnLst/>
            <a:rect l="0" t="0" r="r" b="b"/>
            <a:pathLst>
              <a:path w="20674" h="2566">
                <a:moveTo>
                  <a:pt x="0" y="0"/>
                </a:moveTo>
                <a:lnTo>
                  <a:pt x="20673" y="0"/>
                </a:lnTo>
                <a:moveTo>
                  <a:pt x="0" y="2565"/>
                </a:moveTo>
                <a:lnTo>
                  <a:pt x="20673" y="2565"/>
                </a:lnTo>
              </a:path>
            </a:pathLst>
          </a:custGeom>
          <a:ln>
            <a:noFill/>
          </a:ln>
        </p:spPr>
        <p:style>
          <a:lnRef idx="0">
            <a:scrgbClr r="0" g="0" b="0"/>
          </a:lnRef>
          <a:fillRef idx="0">
            <a:scrgbClr r="0" g="0" b="0"/>
          </a:fillRef>
          <a:effectRef idx="0">
            <a:scrgbClr r="0" g="0" b="0"/>
          </a:effectRef>
          <a:fontRef idx="minor"/>
        </p:style>
        <p:txBody>
          <a:bodyPr wrap="none" anchorCtr="1">
            <a:prstTxWarp prst="textPlain">
              <a:avLst/>
            </a:prstTxWarp>
            <a:noAutofit/>
          </a:bodyPr>
          <a:lstStyle/>
          <a:p>
            <a:pPr algn="ctr">
              <a:lnSpc>
                <a:spcPct val="100000"/>
              </a:lnSpc>
            </a:pPr>
            <a:r>
              <a:rPr lang="el-GR" sz="5400" b="1" strike="noStrike" spc="-1" dirty="0">
                <a:solidFill>
                  <a:srgbClr val="F9CFC3"/>
                </a:solidFill>
                <a:latin typeface="Century Gothic"/>
              </a:rPr>
              <a:t>Σύμβουλος Εκπαίδευσης</a:t>
            </a:r>
            <a:endParaRPr lang="el-GR" sz="5400" b="0" strike="noStrike" spc="-1" dirty="0">
              <a:latin typeface="Arial"/>
            </a:endParaRPr>
          </a:p>
        </p:txBody>
      </p:sp>
      <p:sp>
        <p:nvSpPr>
          <p:cNvPr id="182" name="CustomShape 4"/>
          <p:cNvSpPr/>
          <p:nvPr/>
        </p:nvSpPr>
        <p:spPr>
          <a:xfrm>
            <a:off x="5879880" y="1891440"/>
            <a:ext cx="5898240" cy="855000"/>
          </a:xfrm>
          <a:custGeom>
            <a:avLst/>
            <a:gdLst/>
            <a:ahLst/>
            <a:cxnLst/>
            <a:rect l="0" t="0" r="r" b="b"/>
            <a:pathLst>
              <a:path w="16386" h="2377">
                <a:moveTo>
                  <a:pt x="0" y="0"/>
                </a:moveTo>
                <a:lnTo>
                  <a:pt x="16385" y="0"/>
                </a:lnTo>
                <a:moveTo>
                  <a:pt x="0" y="2376"/>
                </a:moveTo>
                <a:lnTo>
                  <a:pt x="16385" y="2376"/>
                </a:lnTo>
              </a:path>
            </a:pathLst>
          </a:custGeom>
          <a:ln>
            <a:noFill/>
          </a:ln>
        </p:spPr>
        <p:style>
          <a:lnRef idx="0">
            <a:scrgbClr r="0" g="0" b="0"/>
          </a:lnRef>
          <a:fillRef idx="0">
            <a:scrgbClr r="0" g="0" b="0"/>
          </a:fillRef>
          <a:effectRef idx="0">
            <a:scrgbClr r="0" g="0" b="0"/>
          </a:effectRef>
          <a:fontRef idx="minor"/>
        </p:style>
        <p:txBody>
          <a:bodyPr wrap="none" anchorCtr="1">
            <a:prstTxWarp prst="textPlain">
              <a:avLst/>
            </a:prstTxWarp>
            <a:noAutofit/>
          </a:bodyPr>
          <a:lstStyle/>
          <a:p>
            <a:pPr algn="ctr">
              <a:lnSpc>
                <a:spcPct val="100000"/>
              </a:lnSpc>
            </a:pPr>
            <a:r>
              <a:rPr lang="el-GR" sz="5400" b="1" strike="noStrike" spc="-1" dirty="0">
                <a:solidFill>
                  <a:srgbClr val="92AA4C"/>
                </a:solidFill>
                <a:latin typeface="Century Gothic"/>
              </a:rPr>
              <a:t>Ψυχολόγος</a:t>
            </a:r>
            <a:endParaRPr lang="el-GR" sz="5400" b="0" strike="noStrike" spc="-1" dirty="0">
              <a:latin typeface="Arial"/>
            </a:endParaRPr>
          </a:p>
        </p:txBody>
      </p:sp>
      <p:sp>
        <p:nvSpPr>
          <p:cNvPr id="183" name="CustomShape 5"/>
          <p:cNvSpPr/>
          <p:nvPr/>
        </p:nvSpPr>
        <p:spPr>
          <a:xfrm>
            <a:off x="3431880" y="3061080"/>
            <a:ext cx="6408360" cy="914760"/>
          </a:xfrm>
          <a:prstGeom prst="rect">
            <a:avLst/>
          </a:prstGeom>
          <a:noFill/>
          <a:ln>
            <a:noFill/>
          </a:ln>
        </p:spPr>
        <p:style>
          <a:lnRef idx="0">
            <a:scrgbClr r="0" g="0" b="0"/>
          </a:lnRef>
          <a:fillRef idx="0">
            <a:scrgbClr r="0" g="0" b="0"/>
          </a:fillRef>
          <a:effectRef idx="0">
            <a:scrgbClr r="0" g="0" b="0"/>
          </a:effectRef>
          <a:fontRef idx="minor"/>
        </p:style>
        <p:txBody>
          <a:bodyPr>
            <a:spAutoFit/>
          </a:bodyPr>
          <a:lstStyle/>
          <a:p>
            <a:pPr algn="ctr">
              <a:lnSpc>
                <a:spcPct val="100000"/>
              </a:lnSpc>
            </a:pPr>
            <a:r>
              <a:rPr lang="el-GR" sz="5400" b="1" strike="noStrike" spc="-1" dirty="0">
                <a:solidFill>
                  <a:srgbClr val="F9CFC3"/>
                </a:solidFill>
                <a:latin typeface="Century Gothic"/>
              </a:rPr>
              <a:t>Υπεύθυνος</a:t>
            </a:r>
            <a:r>
              <a:rPr lang="el-GR" sz="5400" b="0" strike="noStrike" spc="-1" dirty="0">
                <a:solidFill>
                  <a:srgbClr val="A53010"/>
                </a:solidFill>
                <a:latin typeface="Century Gothic"/>
              </a:rPr>
              <a:t> </a:t>
            </a:r>
            <a:r>
              <a:rPr lang="el-GR" sz="5400" b="1" strike="noStrike" spc="-1" dirty="0">
                <a:solidFill>
                  <a:srgbClr val="F9CFC3"/>
                </a:solidFill>
                <a:latin typeface="Century Gothic"/>
              </a:rPr>
              <a:t>τάξης</a:t>
            </a:r>
            <a:r>
              <a:rPr lang="el-GR" sz="5400" b="0" strike="noStrike" spc="-1" dirty="0">
                <a:solidFill>
                  <a:srgbClr val="A53010"/>
                </a:solidFill>
                <a:latin typeface="Century Gothic"/>
              </a:rPr>
              <a:t> </a:t>
            </a:r>
            <a:endParaRPr lang="el-GR" sz="5400" b="0" strike="noStrike" spc="-1" dirty="0">
              <a:latin typeface="Arial"/>
            </a:endParaRPr>
          </a:p>
        </p:txBody>
      </p:sp>
      <p:sp>
        <p:nvSpPr>
          <p:cNvPr id="184" name="CustomShape 6"/>
          <p:cNvSpPr/>
          <p:nvPr/>
        </p:nvSpPr>
        <p:spPr>
          <a:xfrm>
            <a:off x="6960240" y="4012200"/>
            <a:ext cx="4489560" cy="914760"/>
          </a:xfrm>
          <a:prstGeom prst="rect">
            <a:avLst/>
          </a:prstGeom>
          <a:noFill/>
          <a:ln>
            <a:noFill/>
          </a:ln>
        </p:spPr>
        <p:style>
          <a:lnRef idx="0">
            <a:scrgbClr r="0" g="0" b="0"/>
          </a:lnRef>
          <a:fillRef idx="0">
            <a:scrgbClr r="0" g="0" b="0"/>
          </a:fillRef>
          <a:effectRef idx="0">
            <a:scrgbClr r="0" g="0" b="0"/>
          </a:effectRef>
          <a:fontRef idx="minor"/>
        </p:style>
        <p:txBody>
          <a:bodyPr>
            <a:spAutoFit/>
          </a:bodyPr>
          <a:lstStyle/>
          <a:p>
            <a:pPr algn="ctr">
              <a:lnSpc>
                <a:spcPct val="100000"/>
              </a:lnSpc>
            </a:pPr>
            <a:r>
              <a:rPr lang="el-GR" sz="5400" b="1" strike="noStrike" spc="-1" dirty="0">
                <a:solidFill>
                  <a:srgbClr val="92AA4C"/>
                </a:solidFill>
                <a:latin typeface="Century Gothic"/>
              </a:rPr>
              <a:t>Συνάδελφοι</a:t>
            </a:r>
            <a:endParaRPr lang="el-GR" sz="5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extShape 1"/>
          <p:cNvSpPr txBox="1"/>
          <p:nvPr/>
        </p:nvSpPr>
        <p:spPr>
          <a:xfrm>
            <a:off x="2023920" y="1500120"/>
            <a:ext cx="7959240" cy="5357520"/>
          </a:xfrm>
          <a:prstGeom prst="rect">
            <a:avLst/>
          </a:prstGeom>
          <a:noFill/>
          <a:ln>
            <a:noFill/>
          </a:ln>
        </p:spPr>
        <p:txBody>
          <a:bodyPr>
            <a:noAutofit/>
          </a:bodyPr>
          <a:lstStyle/>
          <a:p>
            <a:pPr marL="343080" indent="-342720" algn="ctr">
              <a:lnSpc>
                <a:spcPct val="100000"/>
              </a:lnSpc>
              <a:spcBef>
                <a:spcPts val="1001"/>
              </a:spcBef>
            </a:pPr>
            <a:r>
              <a:rPr lang="en-US" sz="1800" b="0" strike="noStrike" spc="-1" dirty="0">
                <a:solidFill>
                  <a:srgbClr val="404040"/>
                </a:solidFill>
                <a:latin typeface="Century Gothic"/>
              </a:rPr>
              <a:t>          </a:t>
            </a:r>
            <a:r>
              <a:rPr lang="en-US" sz="4000" b="0" strike="noStrike" spc="-1" dirty="0">
                <a:solidFill>
                  <a:srgbClr val="FF0000"/>
                </a:solidFill>
                <a:latin typeface="Calibri"/>
              </a:rPr>
              <a:t>ΕΥΧΑΡΙΣΤΩ ΠΟΛΥ ΓΙΑ ΤΗΝ ΠΡΟΣΟΧΗ ΣΑΣ</a:t>
            </a:r>
            <a:endParaRPr lang="en-US" sz="4000" b="0" strike="noStrike" spc="-1" dirty="0">
              <a:solidFill>
                <a:srgbClr val="404040"/>
              </a:solidFill>
              <a:latin typeface="Century Gothic"/>
            </a:endParaRPr>
          </a:p>
          <a:p>
            <a:pPr marL="343080" indent="-342720" algn="ctr">
              <a:lnSpc>
                <a:spcPct val="100000"/>
              </a:lnSpc>
              <a:spcBef>
                <a:spcPts val="1001"/>
              </a:spcBef>
            </a:pPr>
            <a:r>
              <a:rPr lang="en-US" sz="4000" b="0" strike="noStrike" spc="-1" dirty="0">
                <a:solidFill>
                  <a:srgbClr val="404040"/>
                </a:solidFill>
                <a:latin typeface="Calibri"/>
              </a:rPr>
              <a:t>      </a:t>
            </a:r>
            <a:r>
              <a:rPr lang="en-US" sz="4000" b="0" u="sng" strike="noStrike" spc="-1" dirty="0">
                <a:solidFill>
                  <a:srgbClr val="00CC00"/>
                </a:solidFill>
                <a:uFillTx/>
                <a:latin typeface="Calibri"/>
              </a:rPr>
              <a:t>ΑΚΟΛΟΥΘΟΥΝ ΟΙ ΕΡΩΤΗΣΕΙΣ ΚΑΙ ΤΑ ΣΧΟΛΙΑ ΣΑΣ</a:t>
            </a:r>
            <a:endParaRPr lang="en-US" sz="4000" b="0" strike="noStrike" spc="-1" dirty="0">
              <a:solidFill>
                <a:srgbClr val="404040"/>
              </a:solidFill>
              <a:latin typeface="Century Gothic"/>
            </a:endParaRPr>
          </a:p>
        </p:txBody>
      </p:sp>
      <p:pic>
        <p:nvPicPr>
          <p:cNvPr id="186" name="Picture 4"/>
          <p:cNvPicPr/>
          <p:nvPr/>
        </p:nvPicPr>
        <p:blipFill>
          <a:blip r:embed="rId2"/>
          <a:stretch/>
        </p:blipFill>
        <p:spPr>
          <a:xfrm>
            <a:off x="4367160" y="4437000"/>
            <a:ext cx="2590560" cy="2172960"/>
          </a:xfrm>
          <a:prstGeom prst="rect">
            <a:avLst/>
          </a:prstGeom>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154</TotalTime>
  <Words>1650</Words>
  <Application>Microsoft Office PowerPoint</Application>
  <PresentationFormat>Ευρεία οθόνη</PresentationFormat>
  <Paragraphs>128</Paragraphs>
  <Slides>23</Slides>
  <Notes>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2</vt:i4>
      </vt:variant>
      <vt:variant>
        <vt:lpstr>Τίτλοι διαφανειών</vt:lpstr>
      </vt:variant>
      <vt:variant>
        <vt:i4>23</vt:i4>
      </vt:variant>
    </vt:vector>
  </HeadingPairs>
  <TitlesOfParts>
    <vt:vector size="34" baseType="lpstr">
      <vt:lpstr>Microsoft YaHei</vt:lpstr>
      <vt:lpstr>Arial</vt:lpstr>
      <vt:lpstr>Calibri</vt:lpstr>
      <vt:lpstr>Century Gothic</vt:lpstr>
      <vt:lpstr>DejaVu Sans</vt:lpstr>
      <vt:lpstr>Symbol</vt:lpstr>
      <vt:lpstr>Times New Roman</vt:lpstr>
      <vt:lpstr>Wingdings</vt:lpstr>
      <vt:lpstr>Wingdings 3</vt:lpstr>
      <vt:lpstr>Office Theme</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ΔΙΑΧΕΙΡΙΣΗ ΣΧΟΛΙΚΗΣ ΤΑΞΗΣ</dc:title>
  <dc:subject/>
  <dc:creator>User</dc:creator>
  <dc:description/>
  <cp:lastModifiedBy>User</cp:lastModifiedBy>
  <cp:revision>48</cp:revision>
  <dcterms:created xsi:type="dcterms:W3CDTF">2024-12-23T10:56:43Z</dcterms:created>
  <dcterms:modified xsi:type="dcterms:W3CDTF">2025-01-17T09:22:15Z</dcterms:modified>
  <dc:language>el-GR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Ευρεία οθόνη</vt:lpwstr>
  </property>
  <property fmtid="{D5CDD505-2E9C-101B-9397-08002B2CF9AE}" pid="9" name="ScaleCrop">
    <vt:bool>false</vt:bool>
  </property>
  <property fmtid="{D5CDD505-2E9C-101B-9397-08002B2CF9AE}" pid="10" name="ShareDoc">
    <vt:bool>false</vt:bool>
  </property>
  <property fmtid="{D5CDD505-2E9C-101B-9397-08002B2CF9AE}" pid="11" name="Slides">
    <vt:i4>22</vt:i4>
  </property>
</Properties>
</file>